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321" r:id="rId5"/>
    <p:sldId id="261" r:id="rId6"/>
    <p:sldId id="262" r:id="rId7"/>
    <p:sldId id="304" r:id="rId8"/>
    <p:sldId id="306" r:id="rId9"/>
    <p:sldId id="263" r:id="rId10"/>
    <p:sldId id="307" r:id="rId11"/>
    <p:sldId id="308" r:id="rId12"/>
    <p:sldId id="309" r:id="rId13"/>
    <p:sldId id="266" r:id="rId14"/>
    <p:sldId id="320" r:id="rId15"/>
    <p:sldId id="299" r:id="rId16"/>
    <p:sldId id="327" r:id="rId17"/>
    <p:sldId id="300" r:id="rId18"/>
    <p:sldId id="301" r:id="rId19"/>
    <p:sldId id="322" r:id="rId20"/>
    <p:sldId id="310" r:id="rId21"/>
    <p:sldId id="268" r:id="rId22"/>
    <p:sldId id="272" r:id="rId23"/>
    <p:sldId id="302" r:id="rId24"/>
    <p:sldId id="273" r:id="rId25"/>
    <p:sldId id="274" r:id="rId26"/>
    <p:sldId id="276" r:id="rId27"/>
    <p:sldId id="277" r:id="rId28"/>
    <p:sldId id="279" r:id="rId29"/>
    <p:sldId id="278" r:id="rId30"/>
    <p:sldId id="281" r:id="rId31"/>
    <p:sldId id="282" r:id="rId32"/>
    <p:sldId id="283" r:id="rId33"/>
    <p:sldId id="294" r:id="rId34"/>
    <p:sldId id="293" r:id="rId35"/>
    <p:sldId id="292" r:id="rId36"/>
    <p:sldId id="319" r:id="rId37"/>
    <p:sldId id="284" r:id="rId38"/>
    <p:sldId id="326" r:id="rId39"/>
    <p:sldId id="295" r:id="rId40"/>
    <p:sldId id="297" r:id="rId41"/>
    <p:sldId id="298" r:id="rId42"/>
    <p:sldId id="318" r:id="rId43"/>
    <p:sldId id="325" r:id="rId44"/>
    <p:sldId id="287" r:id="rId45"/>
    <p:sldId id="288" r:id="rId46"/>
    <p:sldId id="291" r:id="rId47"/>
    <p:sldId id="258" r:id="rId4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kman_Laptop" initials="B" lastIdx="1" clrIdx="0">
    <p:extLst>
      <p:ext uri="{19B8F6BF-5375-455C-9EA6-DF929625EA0E}">
        <p15:presenceInfo xmlns:p15="http://schemas.microsoft.com/office/powerpoint/2012/main" userId="Bikman_Lapto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615B-DF78-438A-A9A7-D892CE505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A1383-9266-4E3E-B20D-71977A5676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87D52-539B-40B6-8A50-A32E87181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0C437-45B8-415C-A590-EAB41A26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72C43-297A-4BCD-9691-ED6E37F33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9344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1C72-3E24-4886-B55B-92A4C95A2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0843B0-0790-4795-BF4E-3CA164E02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2D528-C275-433A-9C5B-ECF88D056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84F2C-C0AE-43DE-9D6F-BF11BC3B8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A6EA7-9A97-46E7-9F7B-0E2BE537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1856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43B463-1411-4D6D-875C-F2D078D8CF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54A6E1-104C-4642-8B96-5616A9093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433AC-EE68-4F6F-B2B4-DD8C072D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555ED-E672-43FF-8FBA-EE31B78CF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E9BA7-3F67-47FF-9B15-572283E2B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13390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74F2-5538-4403-8B11-2BA08CB8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2D762-03F3-46FE-96F6-65433C3C4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F4FBA-D23E-4213-AAAA-0971242CE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BDC33-2F8A-45EA-93AD-CC5CA03E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7A32A-61C4-4A4B-AF34-5F548D3EE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8754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B002-1F6C-46E1-9B38-0DC658D89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3CE03-B061-4346-AA04-6DA3FA953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700E5-8BE4-4353-BD15-31D3CD4C2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86E10-F950-4051-B061-30D7CA23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F5F4B-44BA-435A-9B0F-74D492559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9768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582C7-898F-4353-9C0C-A4923AECC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33CF-E7E4-4F88-A7BF-DBA70B4283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9ABF86-2D4C-4375-A045-3FB820395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43F1F-F38B-49C8-95B2-918715AD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D8ED2-1BE9-49C1-A499-E256359E1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B84B4-CEC6-40CC-8653-04B26DC6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125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4A2F-6166-4B85-A7D6-299676605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E7C46-09BF-4EAD-A571-E202709AF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11A7FC-1220-4488-8DF1-0F58A2DB2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CB65B-53EE-486C-B6A1-EA92994A02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E9C3EC-015A-4C34-A28C-E2ABEB94F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7DEF92-0567-4331-B09B-3FDFA33F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68D18-A248-4D12-AD31-2B3776A3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D57082-8103-4388-BE28-9BE8A5D6A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9963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449DB-074A-4596-AFCE-49EAECD74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C21B4-E5BD-4678-8F74-0A7C53CD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56F29-CC92-4D42-AA2E-D3164037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A4CA3-046F-4F1E-BA0F-A4B6A24B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063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58B94-DA63-4592-93C9-8FA2E620E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CE1704-5A3F-40AD-B85D-4A294303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FDA59-4162-4904-A0C3-E559899B7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235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4E7BC-A07F-4879-9931-B7FD5438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10872-5915-4F54-80B3-66566A7F6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EF8363-7D88-4FD3-8525-D2EBEA0E4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7A1ED-BCE9-4094-A8A6-5F41F13B6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4A8CC-D661-4D2D-AC05-D938BD1DD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BB41FD-323A-4699-9E57-D191E35A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543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2116-5CBA-44D1-BB5F-D9A0AF8A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36994C-04D4-4372-B821-1AF704DCC8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2DFEEA-6146-46A7-A487-3177CFF95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B4BA5C-B69D-4F50-9C19-9E5B9C4AB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8B3F3-7A11-41AF-B564-677F5D2F5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A045D-3FB2-4E91-B2A4-CC827DBE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6962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05B43F-9A6F-4B30-A841-38632904B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B1D71-067A-4128-A192-9BFBD7492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C5D9D-A7A5-46C9-B0A2-AC359D5E54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7E7D2-0D8B-4458-B5F2-D5AD2D3730F3}" type="datetimeFigureOut">
              <a:rPr lang="en-IL" smtClean="0"/>
              <a:t>01/08/2021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864E3-1AB8-41CB-A919-474525C5E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BBA23-C80A-4BDB-92A8-68D761E28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C9D83-9C6C-4B30-AA8C-380289D5AC5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165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orealisai.com/en/blog/tutorial-2-few-shot-learning-and-meta-learning-i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orealisai.com/en/blog/tutorial-2-few-shot-learning-and-meta-learning-i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orealisai.com/en/blog/tutorial-2-few-shot-learning-and-meta-learning-i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../media/image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0.png"/><Relationship Id="rId7" Type="http://schemas.openxmlformats.org/officeDocument/2006/relationships/image" Target="../media/image14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0.png"/><Relationship Id="rId7" Type="http://schemas.openxmlformats.org/officeDocument/2006/relationships/image" Target="../media/image2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.png"/><Relationship Id="rId18" Type="http://schemas.openxmlformats.org/officeDocument/2006/relationships/image" Target="../media/image37.png"/><Relationship Id="rId3" Type="http://schemas.openxmlformats.org/officeDocument/2006/relationships/image" Target="../media/image170.png"/><Relationship Id="rId7" Type="http://schemas.openxmlformats.org/officeDocument/2006/relationships/image" Target="../media/image16.png"/><Relationship Id="rId12" Type="http://schemas.openxmlformats.org/officeDocument/2006/relationships/image" Target="../media/image35.png"/><Relationship Id="rId17" Type="http://schemas.openxmlformats.org/officeDocument/2006/relationships/image" Target="../media/image21.png"/><Relationship Id="rId2" Type="http://schemas.openxmlformats.org/officeDocument/2006/relationships/image" Target="../media/image160.png"/><Relationship Id="rId16" Type="http://schemas.openxmlformats.org/officeDocument/2006/relationships/image" Target="../media/image20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4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image" Target="../media/image33.png"/><Relationship Id="rId19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Relationship Id="rId1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3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arxiv.org/abs/1803.00676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arxiv.org/abs/1805.10123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neptune.ai/blog/understanding-few-shot-learning-in-computer-vision" TargetMode="External"/><Relationship Id="rId3" Type="http://schemas.openxmlformats.org/officeDocument/2006/relationships/hyperlink" Target="https://github.com/jakesnell/prototypical-networks" TargetMode="External"/><Relationship Id="rId7" Type="http://schemas.openxmlformats.org/officeDocument/2006/relationships/hyperlink" Target="https://research.aimultiple.com/few-shot-learning/" TargetMode="External"/><Relationship Id="rId2" Type="http://schemas.openxmlformats.org/officeDocument/2006/relationships/hyperlink" Target="https://arxiv.org/pdf/1703.0517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quick-code/understanding-few-shot-learning-in-machine-learning-bede251a0f67" TargetMode="External"/><Relationship Id="rId5" Type="http://schemas.openxmlformats.org/officeDocument/2006/relationships/hyperlink" Target="https://towardsdatascience.com/advances-in-few-shot-learning-a-guided-tour-36bc10a68b77" TargetMode="External"/><Relationship Id="rId4" Type="http://schemas.openxmlformats.org/officeDocument/2006/relationships/hyperlink" Target="https://www.borealisai.com/en/blog/tutorial-2-few-shot-learning-and-meta-learning-i/" TargetMode="External"/><Relationship Id="rId9" Type="http://schemas.openxmlformats.org/officeDocument/2006/relationships/hyperlink" Target="https://blog.floydhub.com/n-shot-learnin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orealisai.com/en/blog/tutorial-2-few-shot-learning-and-meta-learning-i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A5DB-80B5-4CED-8B9F-95B1531576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85277"/>
          </a:xfrm>
        </p:spPr>
        <p:txBody>
          <a:bodyPr/>
          <a:lstStyle/>
          <a:p>
            <a:r>
              <a:rPr lang="en-GB" dirty="0"/>
              <a:t>Few-Shot Learning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251983-07A8-490B-BF05-8C8122075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98729"/>
            <a:ext cx="9144000" cy="1137742"/>
          </a:xfrm>
        </p:spPr>
        <p:txBody>
          <a:bodyPr/>
          <a:lstStyle/>
          <a:p>
            <a:r>
              <a:rPr lang="en-GB" dirty="0"/>
              <a:t>Presented by Michael </a:t>
            </a:r>
            <a:r>
              <a:rPr lang="en-GB" dirty="0" err="1"/>
              <a:t>Bikman</a:t>
            </a:r>
            <a:br>
              <a:rPr lang="en-GB" dirty="0"/>
            </a:br>
            <a:r>
              <a:rPr lang="en-GB" dirty="0"/>
              <a:t>“Image Classification Seminar”</a:t>
            </a:r>
            <a:br>
              <a:rPr lang="en-GB" dirty="0"/>
            </a:br>
            <a:r>
              <a:rPr lang="en-GB" dirty="0"/>
              <a:t>Haifa University, Spring 2021</a:t>
            </a:r>
            <a:endParaRPr lang="en-IL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933436A-7D6D-4847-B30B-F0C79ADEB6FF}"/>
              </a:ext>
            </a:extLst>
          </p:cNvPr>
          <p:cNvSpPr txBox="1">
            <a:spLocks/>
          </p:cNvSpPr>
          <p:nvPr/>
        </p:nvSpPr>
        <p:spPr>
          <a:xfrm>
            <a:off x="1524000" y="4727561"/>
            <a:ext cx="9144000" cy="1137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Based on</a:t>
            </a:r>
            <a:r>
              <a:rPr lang="ru-RU" b="1" dirty="0"/>
              <a:t> </a:t>
            </a:r>
            <a:r>
              <a:rPr lang="en-US" b="1" dirty="0"/>
              <a:t>“</a:t>
            </a:r>
            <a:r>
              <a:rPr lang="en-GB" b="1" dirty="0"/>
              <a:t>Prototypical Networks for Few-shot Learning”</a:t>
            </a:r>
            <a:br>
              <a:rPr lang="en-GB" b="1" dirty="0"/>
            </a:br>
            <a:r>
              <a:rPr lang="en-GB" b="1" dirty="0"/>
              <a:t>Jake Snell, Kevin </a:t>
            </a:r>
            <a:r>
              <a:rPr lang="en-GB" b="1" dirty="0" err="1"/>
              <a:t>Swersky</a:t>
            </a:r>
            <a:r>
              <a:rPr lang="en-GB" b="1" dirty="0"/>
              <a:t>, Richard S. </a:t>
            </a:r>
            <a:r>
              <a:rPr lang="en-GB" b="1" dirty="0" err="1"/>
              <a:t>Zeme</a:t>
            </a:r>
            <a:br>
              <a:rPr lang="en-GB" b="1" dirty="0"/>
            </a:br>
            <a:r>
              <a:rPr lang="en-GB" b="1" dirty="0"/>
              <a:t>2017 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1139450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059B-6186-4C71-8C8E-E8B0C50C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57"/>
            <a:ext cx="10515600" cy="674798"/>
          </a:xfrm>
        </p:spPr>
        <p:txBody>
          <a:bodyPr>
            <a:normAutofit fontScale="90000"/>
          </a:bodyPr>
          <a:lstStyle/>
          <a:p>
            <a:r>
              <a:rPr lang="en-US" dirty="0"/>
              <a:t>Meta-Learning – Example (3-way-2-shot)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9E4CC-4A7C-422E-BBC0-BFBD68B2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3" y="2822789"/>
            <a:ext cx="3228975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7448F-644A-42FA-A31C-8C248A36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385" y="2822789"/>
            <a:ext cx="321945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E9AE9-4624-41D4-9C0B-89E2B5FE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63" y="5394590"/>
            <a:ext cx="3248025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4A598-FB40-435B-B050-A9F2B69CA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385" y="5394590"/>
            <a:ext cx="3190875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EB8A7-C0B5-467D-82C5-EB1817312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795" y="2822789"/>
            <a:ext cx="3219450" cy="215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D7A27-7C5B-4596-B116-BBCC5369F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795" y="5375540"/>
            <a:ext cx="3190875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9866F7-76C0-4572-9297-CBDDC7D6E313}"/>
              </a:ext>
            </a:extLst>
          </p:cNvPr>
          <p:cNvSpPr txBox="1"/>
          <p:nvPr/>
        </p:nvSpPr>
        <p:spPr>
          <a:xfrm>
            <a:off x="75502" y="6478375"/>
            <a:ext cx="7521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from: </a:t>
            </a:r>
            <a:r>
              <a:rPr lang="en-US" sz="1400" dirty="0">
                <a:hlinkClick r:id="rId8"/>
              </a:rPr>
              <a:t>https://www.borealisai.com/en/blog/tutorial-2-few-shot-learning-and-meta-learning-i</a:t>
            </a:r>
            <a:r>
              <a:rPr lang="en-US" sz="1400" dirty="0"/>
              <a:t> </a:t>
            </a:r>
            <a:endParaRPr lang="en-IL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373124-506A-4FB0-924A-AF4C3013FBAF}"/>
              </a:ext>
            </a:extLst>
          </p:cNvPr>
          <p:cNvSpPr txBox="1"/>
          <p:nvPr/>
        </p:nvSpPr>
        <p:spPr>
          <a:xfrm>
            <a:off x="899413" y="2512711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47020-85D5-48D4-A030-7051884F02D4}"/>
              </a:ext>
            </a:extLst>
          </p:cNvPr>
          <p:cNvSpPr txBox="1"/>
          <p:nvPr/>
        </p:nvSpPr>
        <p:spPr>
          <a:xfrm>
            <a:off x="4402385" y="2462123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A47D6-C229-4BB5-B280-4A7E4A3AD55A}"/>
              </a:ext>
            </a:extLst>
          </p:cNvPr>
          <p:cNvSpPr txBox="1"/>
          <p:nvPr/>
        </p:nvSpPr>
        <p:spPr>
          <a:xfrm>
            <a:off x="899413" y="5081801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CDA3A1-E256-45D7-A873-B1BDD9B14EB5}"/>
              </a:ext>
            </a:extLst>
          </p:cNvPr>
          <p:cNvSpPr txBox="1"/>
          <p:nvPr/>
        </p:nvSpPr>
        <p:spPr>
          <a:xfrm>
            <a:off x="4378634" y="5033924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E5ADF-82C1-474A-A232-E3508B2D1364}"/>
              </a:ext>
            </a:extLst>
          </p:cNvPr>
          <p:cNvSpPr txBox="1"/>
          <p:nvPr/>
        </p:nvSpPr>
        <p:spPr>
          <a:xfrm>
            <a:off x="8321300" y="2462123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0FF72-C34F-42B5-A222-504BC1D968BC}"/>
              </a:ext>
            </a:extLst>
          </p:cNvPr>
          <p:cNvSpPr txBox="1"/>
          <p:nvPr/>
        </p:nvSpPr>
        <p:spPr>
          <a:xfrm>
            <a:off x="8359545" y="5033924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4A393C-871A-4DF6-8FE7-D4B49B5B4AD4}"/>
              </a:ext>
            </a:extLst>
          </p:cNvPr>
          <p:cNvSpPr txBox="1"/>
          <p:nvPr/>
        </p:nvSpPr>
        <p:spPr>
          <a:xfrm>
            <a:off x="865265" y="2056129"/>
            <a:ext cx="206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Train episode 1</a:t>
            </a:r>
            <a:endParaRPr lang="en-IL" sz="2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53F1C-CFE5-4BD3-A32A-A991B8715724}"/>
              </a:ext>
            </a:extLst>
          </p:cNvPr>
          <p:cNvSpPr txBox="1"/>
          <p:nvPr/>
        </p:nvSpPr>
        <p:spPr>
          <a:xfrm>
            <a:off x="4373378" y="2050958"/>
            <a:ext cx="206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Train episode 2</a:t>
            </a:r>
            <a:endParaRPr lang="en-IL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E3FE9-B749-4EC7-ADFD-EDE795D3E9C3}"/>
              </a:ext>
            </a:extLst>
          </p:cNvPr>
          <p:cNvSpPr txBox="1"/>
          <p:nvPr/>
        </p:nvSpPr>
        <p:spPr>
          <a:xfrm>
            <a:off x="8321300" y="2049370"/>
            <a:ext cx="1325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Test task </a:t>
            </a:r>
            <a:endParaRPr lang="en-IL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2BCD5-D747-4D82-90C3-6A7B4EA147CE}"/>
              </a:ext>
            </a:extLst>
          </p:cNvPr>
          <p:cNvSpPr txBox="1"/>
          <p:nvPr/>
        </p:nvSpPr>
        <p:spPr>
          <a:xfrm>
            <a:off x="838200" y="804462"/>
            <a:ext cx="9134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tasks are sampled from the base dataset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choosing a base-dataset is crucial (have to pick a good one!)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sampled mini-batches called </a:t>
            </a:r>
            <a:r>
              <a:rPr lang="en-GB" sz="2400" b="1" dirty="0"/>
              <a:t>episodes</a:t>
            </a:r>
          </a:p>
          <a:p>
            <a:pPr lvl="1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1B17AD-A36D-4743-A82E-059E9499D5FC}"/>
              </a:ext>
            </a:extLst>
          </p:cNvPr>
          <p:cNvSpPr/>
          <p:nvPr/>
        </p:nvSpPr>
        <p:spPr>
          <a:xfrm>
            <a:off x="898804" y="2161204"/>
            <a:ext cx="2069477" cy="279531"/>
          </a:xfrm>
          <a:prstGeom prst="rect">
            <a:avLst/>
          </a:prstGeom>
          <a:gradFill>
            <a:gsLst>
              <a:gs pos="100000">
                <a:schemeClr val="accent6">
                  <a:lumMod val="110000"/>
                  <a:satMod val="105000"/>
                  <a:tint val="67000"/>
                  <a:alpha val="28000"/>
                </a:schemeClr>
              </a:gs>
              <a:gs pos="10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C38BDD-F6DD-41C6-9A67-1FA19217BD95}"/>
              </a:ext>
            </a:extLst>
          </p:cNvPr>
          <p:cNvSpPr/>
          <p:nvPr/>
        </p:nvSpPr>
        <p:spPr>
          <a:xfrm>
            <a:off x="4400443" y="2147195"/>
            <a:ext cx="2069477" cy="279531"/>
          </a:xfrm>
          <a:prstGeom prst="rect">
            <a:avLst/>
          </a:prstGeom>
          <a:gradFill>
            <a:gsLst>
              <a:gs pos="100000">
                <a:schemeClr val="accent6">
                  <a:lumMod val="110000"/>
                  <a:satMod val="105000"/>
                  <a:tint val="67000"/>
                  <a:alpha val="28000"/>
                </a:schemeClr>
              </a:gs>
              <a:gs pos="10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7745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059B-6186-4C71-8C8E-E8B0C50C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57"/>
            <a:ext cx="10515600" cy="674798"/>
          </a:xfrm>
        </p:spPr>
        <p:txBody>
          <a:bodyPr>
            <a:normAutofit fontScale="90000"/>
          </a:bodyPr>
          <a:lstStyle/>
          <a:p>
            <a:r>
              <a:rPr lang="en-US" dirty="0"/>
              <a:t>Meta-Learning – Example (3-way-2-shot)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9E4CC-4A7C-422E-BBC0-BFBD68B2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3" y="2822789"/>
            <a:ext cx="3228975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7448F-644A-42FA-A31C-8C248A36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385" y="2822789"/>
            <a:ext cx="321945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E9AE9-4624-41D4-9C0B-89E2B5FE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63" y="5394590"/>
            <a:ext cx="3248025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4A598-FB40-435B-B050-A9F2B69CA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385" y="5394590"/>
            <a:ext cx="3190875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EB8A7-C0B5-467D-82C5-EB1817312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795" y="2822789"/>
            <a:ext cx="3219450" cy="215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D7A27-7C5B-4596-B116-BBCC5369F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795" y="5375540"/>
            <a:ext cx="3190875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9866F7-76C0-4572-9297-CBDDC7D6E313}"/>
              </a:ext>
            </a:extLst>
          </p:cNvPr>
          <p:cNvSpPr txBox="1"/>
          <p:nvPr/>
        </p:nvSpPr>
        <p:spPr>
          <a:xfrm>
            <a:off x="75502" y="6478375"/>
            <a:ext cx="7521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from: </a:t>
            </a:r>
            <a:r>
              <a:rPr lang="en-US" sz="1400" dirty="0">
                <a:hlinkClick r:id="rId8"/>
              </a:rPr>
              <a:t>https://www.borealisai.com/en/blog/tutorial-2-few-shot-learning-and-meta-learning-i</a:t>
            </a:r>
            <a:r>
              <a:rPr lang="en-US" sz="1400" dirty="0"/>
              <a:t> </a:t>
            </a:r>
            <a:endParaRPr lang="en-IL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373124-506A-4FB0-924A-AF4C3013FBAF}"/>
              </a:ext>
            </a:extLst>
          </p:cNvPr>
          <p:cNvSpPr txBox="1"/>
          <p:nvPr/>
        </p:nvSpPr>
        <p:spPr>
          <a:xfrm>
            <a:off x="899413" y="2512711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47020-85D5-48D4-A030-7051884F02D4}"/>
              </a:ext>
            </a:extLst>
          </p:cNvPr>
          <p:cNvSpPr txBox="1"/>
          <p:nvPr/>
        </p:nvSpPr>
        <p:spPr>
          <a:xfrm>
            <a:off x="4402385" y="2462123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A47D6-C229-4BB5-B280-4A7E4A3AD55A}"/>
              </a:ext>
            </a:extLst>
          </p:cNvPr>
          <p:cNvSpPr txBox="1"/>
          <p:nvPr/>
        </p:nvSpPr>
        <p:spPr>
          <a:xfrm>
            <a:off x="899413" y="5081801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CDA3A1-E256-45D7-A873-B1BDD9B14EB5}"/>
              </a:ext>
            </a:extLst>
          </p:cNvPr>
          <p:cNvSpPr txBox="1"/>
          <p:nvPr/>
        </p:nvSpPr>
        <p:spPr>
          <a:xfrm>
            <a:off x="4378634" y="5033924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E5ADF-82C1-474A-A232-E3508B2D1364}"/>
              </a:ext>
            </a:extLst>
          </p:cNvPr>
          <p:cNvSpPr txBox="1"/>
          <p:nvPr/>
        </p:nvSpPr>
        <p:spPr>
          <a:xfrm>
            <a:off x="8321300" y="2462123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0FF72-C34F-42B5-A222-504BC1D968BC}"/>
              </a:ext>
            </a:extLst>
          </p:cNvPr>
          <p:cNvSpPr txBox="1"/>
          <p:nvPr/>
        </p:nvSpPr>
        <p:spPr>
          <a:xfrm>
            <a:off x="8359545" y="5033924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4A393C-871A-4DF6-8FE7-D4B49B5B4AD4}"/>
              </a:ext>
            </a:extLst>
          </p:cNvPr>
          <p:cNvSpPr txBox="1"/>
          <p:nvPr/>
        </p:nvSpPr>
        <p:spPr>
          <a:xfrm>
            <a:off x="865265" y="2056129"/>
            <a:ext cx="206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Train episode 1</a:t>
            </a:r>
            <a:endParaRPr lang="en-IL" sz="2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53F1C-CFE5-4BD3-A32A-A991B8715724}"/>
              </a:ext>
            </a:extLst>
          </p:cNvPr>
          <p:cNvSpPr txBox="1"/>
          <p:nvPr/>
        </p:nvSpPr>
        <p:spPr>
          <a:xfrm>
            <a:off x="4373378" y="2050958"/>
            <a:ext cx="206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Train episode 2</a:t>
            </a:r>
            <a:endParaRPr lang="en-IL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E3FE9-B749-4EC7-ADFD-EDE795D3E9C3}"/>
              </a:ext>
            </a:extLst>
          </p:cNvPr>
          <p:cNvSpPr txBox="1"/>
          <p:nvPr/>
        </p:nvSpPr>
        <p:spPr>
          <a:xfrm>
            <a:off x="8321300" y="2049370"/>
            <a:ext cx="1325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Test task </a:t>
            </a:r>
            <a:endParaRPr lang="en-IL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2BCD5-D747-4D82-90C3-6A7B4EA147CE}"/>
              </a:ext>
            </a:extLst>
          </p:cNvPr>
          <p:cNvSpPr txBox="1"/>
          <p:nvPr/>
        </p:nvSpPr>
        <p:spPr>
          <a:xfrm>
            <a:off x="838200" y="804462"/>
            <a:ext cx="9134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Each episode is designed to mimic the few-shot task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b="1" dirty="0"/>
              <a:t>same N and K parameters</a:t>
            </a:r>
          </a:p>
          <a:p>
            <a:pPr lvl="1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97BFADC-6442-43F7-8D0E-EA093A5B6693}"/>
              </a:ext>
            </a:extLst>
          </p:cNvPr>
          <p:cNvSpPr/>
          <p:nvPr/>
        </p:nvSpPr>
        <p:spPr>
          <a:xfrm>
            <a:off x="4402385" y="2818282"/>
            <a:ext cx="3228975" cy="2179607"/>
          </a:xfrm>
          <a:prstGeom prst="rect">
            <a:avLst/>
          </a:prstGeom>
          <a:gradFill>
            <a:gsLst>
              <a:gs pos="100000">
                <a:schemeClr val="accent6">
                  <a:lumMod val="110000"/>
                  <a:satMod val="105000"/>
                  <a:tint val="67000"/>
                  <a:alpha val="28000"/>
                </a:schemeClr>
              </a:gs>
              <a:gs pos="10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2DCB60-51EF-4E73-ACC1-FD26B1B7CDBE}"/>
              </a:ext>
            </a:extLst>
          </p:cNvPr>
          <p:cNvSpPr/>
          <p:nvPr/>
        </p:nvSpPr>
        <p:spPr>
          <a:xfrm>
            <a:off x="8344435" y="2813644"/>
            <a:ext cx="3228975" cy="2179607"/>
          </a:xfrm>
          <a:prstGeom prst="rect">
            <a:avLst/>
          </a:prstGeom>
          <a:gradFill>
            <a:gsLst>
              <a:gs pos="100000">
                <a:schemeClr val="accent6">
                  <a:lumMod val="110000"/>
                  <a:satMod val="105000"/>
                  <a:tint val="67000"/>
                  <a:alpha val="28000"/>
                </a:schemeClr>
              </a:gs>
              <a:gs pos="10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475AFE-9BF2-4666-83B9-37A1B7D2E573}"/>
              </a:ext>
            </a:extLst>
          </p:cNvPr>
          <p:cNvSpPr/>
          <p:nvPr/>
        </p:nvSpPr>
        <p:spPr>
          <a:xfrm>
            <a:off x="4402385" y="5361952"/>
            <a:ext cx="3228975" cy="1057276"/>
          </a:xfrm>
          <a:prstGeom prst="rect">
            <a:avLst/>
          </a:prstGeom>
          <a:solidFill>
            <a:schemeClr val="accent4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87AB17-D13E-40F4-9F98-6A19475A0B4D}"/>
              </a:ext>
            </a:extLst>
          </p:cNvPr>
          <p:cNvSpPr/>
          <p:nvPr/>
        </p:nvSpPr>
        <p:spPr>
          <a:xfrm>
            <a:off x="8344435" y="5375540"/>
            <a:ext cx="3228975" cy="1057276"/>
          </a:xfrm>
          <a:prstGeom prst="rect">
            <a:avLst/>
          </a:prstGeom>
          <a:solidFill>
            <a:schemeClr val="accent4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36C855AB-9CC4-41C5-A857-DBE13574AFC4}"/>
              </a:ext>
            </a:extLst>
          </p:cNvPr>
          <p:cNvSpPr/>
          <p:nvPr/>
        </p:nvSpPr>
        <p:spPr>
          <a:xfrm>
            <a:off x="6580996" y="2368855"/>
            <a:ext cx="1482349" cy="369332"/>
          </a:xfrm>
          <a:prstGeom prst="wedgeRoundRectCallout">
            <a:avLst>
              <a:gd name="adj1" fmla="val -52029"/>
              <a:gd name="adj2" fmla="val 950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3-way-2-shot</a:t>
            </a:r>
            <a:endParaRPr lang="en-IL"/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699E83C7-A3C8-465D-B742-080E29F05944}"/>
              </a:ext>
            </a:extLst>
          </p:cNvPr>
          <p:cNvSpPr/>
          <p:nvPr/>
        </p:nvSpPr>
        <p:spPr>
          <a:xfrm>
            <a:off x="10551412" y="2372197"/>
            <a:ext cx="1482349" cy="369332"/>
          </a:xfrm>
          <a:prstGeom prst="wedgeRoundRectCallout">
            <a:avLst>
              <a:gd name="adj1" fmla="val -52029"/>
              <a:gd name="adj2" fmla="val 950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3-way-2-shot</a:t>
            </a:r>
            <a:endParaRPr lang="en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A56E42-ACFA-438E-82FF-FF8E0CA8C21B}"/>
              </a:ext>
            </a:extLst>
          </p:cNvPr>
          <p:cNvSpPr/>
          <p:nvPr/>
        </p:nvSpPr>
        <p:spPr>
          <a:xfrm>
            <a:off x="916830" y="2822789"/>
            <a:ext cx="3228975" cy="2179607"/>
          </a:xfrm>
          <a:prstGeom prst="rect">
            <a:avLst/>
          </a:prstGeom>
          <a:gradFill>
            <a:gsLst>
              <a:gs pos="100000">
                <a:schemeClr val="accent6">
                  <a:lumMod val="110000"/>
                  <a:satMod val="105000"/>
                  <a:tint val="67000"/>
                  <a:alpha val="28000"/>
                </a:schemeClr>
              </a:gs>
              <a:gs pos="10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149326-7691-4258-B763-9042380F3880}"/>
              </a:ext>
            </a:extLst>
          </p:cNvPr>
          <p:cNvSpPr/>
          <p:nvPr/>
        </p:nvSpPr>
        <p:spPr>
          <a:xfrm>
            <a:off x="940418" y="5394589"/>
            <a:ext cx="3228975" cy="1057276"/>
          </a:xfrm>
          <a:prstGeom prst="rect">
            <a:avLst/>
          </a:prstGeom>
          <a:solidFill>
            <a:schemeClr val="accent4"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7FA7EB22-55D1-45A8-B4DE-E429516285B3}"/>
              </a:ext>
            </a:extLst>
          </p:cNvPr>
          <p:cNvSpPr/>
          <p:nvPr/>
        </p:nvSpPr>
        <p:spPr>
          <a:xfrm>
            <a:off x="2880848" y="2359904"/>
            <a:ext cx="1482349" cy="369332"/>
          </a:xfrm>
          <a:prstGeom prst="wedgeRoundRectCallout">
            <a:avLst>
              <a:gd name="adj1" fmla="val -52029"/>
              <a:gd name="adj2" fmla="val 950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3-way-2-shot</a:t>
            </a:r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3717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059B-6186-4C71-8C8E-E8B0C50C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57"/>
            <a:ext cx="10515600" cy="674798"/>
          </a:xfrm>
        </p:spPr>
        <p:txBody>
          <a:bodyPr>
            <a:normAutofit fontScale="90000"/>
          </a:bodyPr>
          <a:lstStyle/>
          <a:p>
            <a:r>
              <a:rPr lang="en-US" dirty="0"/>
              <a:t>Meta-Learning – Example (3-way-2-shot)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9E4CC-4A7C-422E-BBC0-BFBD68B2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3" y="2822789"/>
            <a:ext cx="3228975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7448F-644A-42FA-A31C-8C248A36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385" y="2822789"/>
            <a:ext cx="321945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E9AE9-4624-41D4-9C0B-89E2B5FE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63" y="5394590"/>
            <a:ext cx="3248025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4A598-FB40-435B-B050-A9F2B69CA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385" y="5394590"/>
            <a:ext cx="3190875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EB8A7-C0B5-467D-82C5-EB1817312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795" y="2822789"/>
            <a:ext cx="3219450" cy="215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D7A27-7C5B-4596-B116-BBCC5369F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795" y="5375540"/>
            <a:ext cx="3190875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9866F7-76C0-4572-9297-CBDDC7D6E313}"/>
              </a:ext>
            </a:extLst>
          </p:cNvPr>
          <p:cNvSpPr txBox="1"/>
          <p:nvPr/>
        </p:nvSpPr>
        <p:spPr>
          <a:xfrm>
            <a:off x="75502" y="6478375"/>
            <a:ext cx="7521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from: </a:t>
            </a:r>
            <a:r>
              <a:rPr lang="en-US" sz="1400" dirty="0">
                <a:hlinkClick r:id="rId8"/>
              </a:rPr>
              <a:t>https://www.borealisai.com/en/blog/tutorial-2-few-shot-learning-and-meta-learning-i</a:t>
            </a:r>
            <a:r>
              <a:rPr lang="en-US" sz="1400" dirty="0"/>
              <a:t> </a:t>
            </a:r>
            <a:endParaRPr lang="en-IL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373124-506A-4FB0-924A-AF4C3013FBAF}"/>
              </a:ext>
            </a:extLst>
          </p:cNvPr>
          <p:cNvSpPr txBox="1"/>
          <p:nvPr/>
        </p:nvSpPr>
        <p:spPr>
          <a:xfrm>
            <a:off x="899413" y="2512711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47020-85D5-48D4-A030-7051884F02D4}"/>
              </a:ext>
            </a:extLst>
          </p:cNvPr>
          <p:cNvSpPr txBox="1"/>
          <p:nvPr/>
        </p:nvSpPr>
        <p:spPr>
          <a:xfrm>
            <a:off x="4402385" y="2462123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A47D6-C229-4BB5-B280-4A7E4A3AD55A}"/>
              </a:ext>
            </a:extLst>
          </p:cNvPr>
          <p:cNvSpPr txBox="1"/>
          <p:nvPr/>
        </p:nvSpPr>
        <p:spPr>
          <a:xfrm>
            <a:off x="899413" y="5081801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CDA3A1-E256-45D7-A873-B1BDD9B14EB5}"/>
              </a:ext>
            </a:extLst>
          </p:cNvPr>
          <p:cNvSpPr txBox="1"/>
          <p:nvPr/>
        </p:nvSpPr>
        <p:spPr>
          <a:xfrm>
            <a:off x="4378634" y="5033924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E5ADF-82C1-474A-A232-E3508B2D1364}"/>
              </a:ext>
            </a:extLst>
          </p:cNvPr>
          <p:cNvSpPr txBox="1"/>
          <p:nvPr/>
        </p:nvSpPr>
        <p:spPr>
          <a:xfrm>
            <a:off x="8321300" y="2462123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0FF72-C34F-42B5-A222-504BC1D968BC}"/>
              </a:ext>
            </a:extLst>
          </p:cNvPr>
          <p:cNvSpPr txBox="1"/>
          <p:nvPr/>
        </p:nvSpPr>
        <p:spPr>
          <a:xfrm>
            <a:off x="8359545" y="5033924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4A393C-871A-4DF6-8FE7-D4B49B5B4AD4}"/>
              </a:ext>
            </a:extLst>
          </p:cNvPr>
          <p:cNvSpPr txBox="1"/>
          <p:nvPr/>
        </p:nvSpPr>
        <p:spPr>
          <a:xfrm>
            <a:off x="865265" y="2056129"/>
            <a:ext cx="206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Train episode 1</a:t>
            </a:r>
            <a:endParaRPr lang="en-IL" sz="2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53F1C-CFE5-4BD3-A32A-A991B8715724}"/>
              </a:ext>
            </a:extLst>
          </p:cNvPr>
          <p:cNvSpPr txBox="1"/>
          <p:nvPr/>
        </p:nvSpPr>
        <p:spPr>
          <a:xfrm>
            <a:off x="4373378" y="2050958"/>
            <a:ext cx="2069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Train episode 2</a:t>
            </a:r>
            <a:endParaRPr lang="en-IL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E3FE9-B749-4EC7-ADFD-EDE795D3E9C3}"/>
              </a:ext>
            </a:extLst>
          </p:cNvPr>
          <p:cNvSpPr txBox="1"/>
          <p:nvPr/>
        </p:nvSpPr>
        <p:spPr>
          <a:xfrm>
            <a:off x="8321300" y="2049370"/>
            <a:ext cx="1325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Test task </a:t>
            </a:r>
            <a:endParaRPr lang="en-IL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2BCD5-D747-4D82-90C3-6A7B4EA147CE}"/>
              </a:ext>
            </a:extLst>
          </p:cNvPr>
          <p:cNvSpPr txBox="1"/>
          <p:nvPr/>
        </p:nvSpPr>
        <p:spPr>
          <a:xfrm>
            <a:off x="838200" y="804462"/>
            <a:ext cx="10454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Episodes makes the training problem more faithful to the test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improves generalization: </a:t>
            </a:r>
            <a:r>
              <a:rPr lang="en-US" sz="2400" b="1" dirty="0"/>
              <a:t>the key issue in FSL is overfitting </a:t>
            </a:r>
            <a:r>
              <a:rPr lang="en-US" sz="2400" dirty="0"/>
              <a:t>– so let’s fight it!</a:t>
            </a:r>
          </a:p>
          <a:p>
            <a:pPr lvl="1"/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06650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AD47A-EF04-4471-9890-BB6D2A7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definition - embedding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6EB07-9385-420C-9D75-442375CC9F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An </a:t>
                </a:r>
                <a:r>
                  <a:rPr lang="en-GB" b="1" dirty="0"/>
                  <a:t>embedding</a:t>
                </a:r>
                <a:r>
                  <a:rPr lang="en-GB" dirty="0"/>
                  <a:t> is a relatively low-dimensional space into which you can map high-dimensional vectors</a:t>
                </a:r>
              </a:p>
              <a:p>
                <a:pPr lvl="1"/>
                <a:r>
                  <a:rPr lang="en-GB" sz="2600" dirty="0"/>
                  <a:t>Important: the mapping is non-linear</a:t>
                </a:r>
              </a:p>
              <a:p>
                <a:pPr lvl="1"/>
                <a:r>
                  <a:rPr lang="en-GB" sz="2600" dirty="0"/>
                  <a:t>Parameters for embedding can be learned</a:t>
                </a:r>
              </a:p>
              <a:p>
                <a:endParaRPr lang="en-GB" dirty="0"/>
              </a:p>
              <a:p>
                <a:r>
                  <a:rPr lang="en-GB" dirty="0"/>
                  <a:t>Example:</a:t>
                </a:r>
              </a:p>
              <a:p>
                <a:pPr lvl="1"/>
                <a:r>
                  <a:rPr lang="en-GB" dirty="0"/>
                  <a:t>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dirty="0"/>
                  <a:t>-dimentional input is transformed </a:t>
                </a:r>
                <a:br>
                  <a:rPr lang="en-GB" dirty="0"/>
                </a:br>
                <a:r>
                  <a:rPr lang="en-GB" dirty="0"/>
                  <a:t>into 3-D point in embedding space</a:t>
                </a:r>
                <a:br>
                  <a:rPr lang="en-GB" dirty="0"/>
                </a:br>
                <a:r>
                  <a:rPr lang="en-GB" dirty="0"/>
                  <a:t>(output of hidden layer)</a:t>
                </a:r>
                <a:br>
                  <a:rPr lang="en-GB" dirty="0"/>
                </a:br>
                <a:endParaRPr lang="en-GB" dirty="0"/>
              </a:p>
              <a:p>
                <a:pPr lvl="1"/>
                <a:r>
                  <a:rPr lang="en-GB" dirty="0"/>
                  <a:t>Of course, input dimension can be very high</a:t>
                </a:r>
                <a:br>
                  <a:rPr lang="en-GB" dirty="0"/>
                </a:br>
                <a:r>
                  <a:rPr lang="en-GB" dirty="0"/>
                  <a:t>(not necessarily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GB" dirty="0"/>
                  <a:t>, as in example)</a:t>
                </a: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56EB07-9385-420C-9D75-442375CC9F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68F4C89-480D-4351-8B9B-071DFD100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765" y="2731076"/>
            <a:ext cx="3414321" cy="390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58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633DC8-8308-42A5-853B-32B9A8683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Prototypical learning networks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E7759-57FE-4A32-B848-E8DC647183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139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A53E-BE6F-4127-B702-772C4E37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Prototypical learning networks – General Idea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75CE3-13DD-4A45-8E2D-3E84953C18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Main idea:</a:t>
                </a:r>
              </a:p>
              <a:p>
                <a:pPr lvl="1"/>
                <a:r>
                  <a:rPr lang="en-US" dirty="0"/>
                  <a:t>There exists an embedding in which points </a:t>
                </a:r>
                <a:r>
                  <a:rPr lang="en-US" b="1" dirty="0"/>
                  <a:t>cluster</a:t>
                </a:r>
                <a:r>
                  <a:rPr lang="en-US" dirty="0"/>
                  <a:t> around a single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𝑝𝑟𝑜𝑡𝑜𝑡𝑦𝑝𝑒</m:t>
                    </m:r>
                  </m:oMath>
                </a14:m>
                <a:r>
                  <a:rPr lang="en-US" dirty="0"/>
                  <a:t>” representation for each class.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75CE3-13DD-4A45-8E2D-3E84953C18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B774AB42-FF9F-415C-B4E0-EFEDB1136779}"/>
              </a:ext>
            </a:extLst>
          </p:cNvPr>
          <p:cNvGrpSpPr/>
          <p:nvPr/>
        </p:nvGrpSpPr>
        <p:grpSpPr>
          <a:xfrm>
            <a:off x="427839" y="3674377"/>
            <a:ext cx="4194495" cy="3006855"/>
            <a:chOff x="427839" y="3674377"/>
            <a:chExt cx="4194495" cy="3006855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7B9437E-A40F-4BCB-B8A6-FAD5AD882B36}"/>
                </a:ext>
              </a:extLst>
            </p:cNvPr>
            <p:cNvSpPr/>
            <p:nvPr/>
          </p:nvSpPr>
          <p:spPr>
            <a:xfrm>
              <a:off x="427839" y="3674377"/>
              <a:ext cx="4194495" cy="2502585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145E7A-A419-4255-BB47-2482931B2CC6}"/>
                </a:ext>
              </a:extLst>
            </p:cNvPr>
            <p:cNvSpPr txBox="1"/>
            <p:nvPr/>
          </p:nvSpPr>
          <p:spPr>
            <a:xfrm>
              <a:off x="1426128" y="6311900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space</a:t>
              </a:r>
              <a:endParaRPr lang="en-IL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3DD780B-CAAB-4732-8F30-D7BF8F657853}"/>
                </a:ext>
              </a:extLst>
            </p:cNvPr>
            <p:cNvSpPr/>
            <p:nvPr/>
          </p:nvSpPr>
          <p:spPr>
            <a:xfrm>
              <a:off x="2713754" y="484452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954BE32E-24BD-4235-8D4D-A9FF21F6F648}"/>
                </a:ext>
              </a:extLst>
            </p:cNvPr>
            <p:cNvSpPr/>
            <p:nvPr/>
          </p:nvSpPr>
          <p:spPr>
            <a:xfrm>
              <a:off x="2237767" y="39075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EECC4888-9840-44A3-A413-93AD674035E6}"/>
                </a:ext>
              </a:extLst>
            </p:cNvPr>
            <p:cNvSpPr/>
            <p:nvPr/>
          </p:nvSpPr>
          <p:spPr>
            <a:xfrm>
              <a:off x="1126399" y="50763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8A51462B-A86A-46BA-AD95-B2140557647E}"/>
                </a:ext>
              </a:extLst>
            </p:cNvPr>
            <p:cNvSpPr/>
            <p:nvPr/>
          </p:nvSpPr>
          <p:spPr>
            <a:xfrm>
              <a:off x="3286652" y="397059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37F10BBF-0046-4568-B58B-9D57CBA91332}"/>
                </a:ext>
              </a:extLst>
            </p:cNvPr>
            <p:cNvSpPr/>
            <p:nvPr/>
          </p:nvSpPr>
          <p:spPr>
            <a:xfrm>
              <a:off x="1653510" y="4946142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4437AEB-C759-4ACD-99F9-4C28AC94A64D}"/>
                </a:ext>
              </a:extLst>
            </p:cNvPr>
            <p:cNvSpPr/>
            <p:nvPr/>
          </p:nvSpPr>
          <p:spPr>
            <a:xfrm>
              <a:off x="2300684" y="550844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811AACF-9907-43DE-BD96-203C819B48F9}"/>
                </a:ext>
              </a:extLst>
            </p:cNvPr>
            <p:cNvSpPr/>
            <p:nvPr/>
          </p:nvSpPr>
          <p:spPr>
            <a:xfrm>
              <a:off x="838200" y="5703240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7415B11-5805-46D7-B55F-DB0DB4AFF611}"/>
                </a:ext>
              </a:extLst>
            </p:cNvPr>
            <p:cNvSpPr/>
            <p:nvPr/>
          </p:nvSpPr>
          <p:spPr>
            <a:xfrm>
              <a:off x="1063482" y="4332147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7DD37757-7B79-4A44-BEB1-3CEF1F70C251}"/>
                </a:ext>
              </a:extLst>
            </p:cNvPr>
            <p:cNvSpPr/>
            <p:nvPr/>
          </p:nvSpPr>
          <p:spPr>
            <a:xfrm>
              <a:off x="2808130" y="5226847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8606968-B0B1-4A28-9EE1-16CFC70962A5}"/>
                </a:ext>
              </a:extLst>
            </p:cNvPr>
            <p:cNvSpPr/>
            <p:nvPr/>
          </p:nvSpPr>
          <p:spPr>
            <a:xfrm>
              <a:off x="1578529" y="4095868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F86B411A-0B4A-4E0F-94DE-928A403CFF59}"/>
                </a:ext>
              </a:extLst>
            </p:cNvPr>
            <p:cNvSpPr/>
            <p:nvPr/>
          </p:nvSpPr>
          <p:spPr>
            <a:xfrm>
              <a:off x="2284778" y="433240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67F4608-0E3A-42D1-A319-95D5B7A1B164}"/>
                </a:ext>
              </a:extLst>
            </p:cNvPr>
            <p:cNvSpPr/>
            <p:nvPr/>
          </p:nvSpPr>
          <p:spPr>
            <a:xfrm>
              <a:off x="1957782" y="53056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1AB51609-7237-45EF-9E28-E7E9F60C6132}"/>
                </a:ext>
              </a:extLst>
            </p:cNvPr>
            <p:cNvSpPr/>
            <p:nvPr/>
          </p:nvSpPr>
          <p:spPr>
            <a:xfrm>
              <a:off x="1316203" y="4659568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043EEEF-BF19-4E26-9D09-74A2A9256F66}"/>
                </a:ext>
              </a:extLst>
            </p:cNvPr>
            <p:cNvSpPr/>
            <p:nvPr/>
          </p:nvSpPr>
          <p:spPr>
            <a:xfrm>
              <a:off x="2420753" y="5095181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892F0F4B-F5E1-4424-951E-07D014DA4761}"/>
                </a:ext>
              </a:extLst>
            </p:cNvPr>
            <p:cNvSpPr/>
            <p:nvPr/>
          </p:nvSpPr>
          <p:spPr>
            <a:xfrm>
              <a:off x="2020699" y="464317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265DDD9-D868-4BFC-A232-CA69AB4F1A02}"/>
                </a:ext>
              </a:extLst>
            </p:cNvPr>
            <p:cNvSpPr/>
            <p:nvPr/>
          </p:nvSpPr>
          <p:spPr>
            <a:xfrm>
              <a:off x="1750580" y="5703240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1BE43DF-75D2-445B-98BC-E5124CB421B5}"/>
                </a:ext>
              </a:extLst>
            </p:cNvPr>
            <p:cNvSpPr/>
            <p:nvPr/>
          </p:nvSpPr>
          <p:spPr>
            <a:xfrm>
              <a:off x="3160903" y="470621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8FAB6499-7768-4188-B9AE-97E9149FE330}"/>
                </a:ext>
              </a:extLst>
            </p:cNvPr>
            <p:cNvSpPr/>
            <p:nvPr/>
          </p:nvSpPr>
          <p:spPr>
            <a:xfrm>
              <a:off x="3095538" y="5640196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BD6D7C8-1144-4627-9C24-0A01401D3437}"/>
              </a:ext>
            </a:extLst>
          </p:cNvPr>
          <p:cNvSpPr/>
          <p:nvPr/>
        </p:nvSpPr>
        <p:spPr>
          <a:xfrm>
            <a:off x="1529829" y="3464858"/>
            <a:ext cx="2145560" cy="3478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separable data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0438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A53E-BE6F-4127-B702-772C4E37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Prototypical learning networks – General Idea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75CE3-13DD-4A45-8E2D-3E84953C18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Main idea:</a:t>
                </a:r>
              </a:p>
              <a:p>
                <a:pPr lvl="1"/>
                <a:r>
                  <a:rPr lang="en-US" dirty="0"/>
                  <a:t>There exists an embedding in which points </a:t>
                </a:r>
                <a:r>
                  <a:rPr lang="en-US" b="1" dirty="0"/>
                  <a:t>cluster</a:t>
                </a:r>
                <a:r>
                  <a:rPr lang="en-US" dirty="0"/>
                  <a:t> around a single “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𝑝𝑟𝑜𝑡𝑜𝑡𝑦𝑝𝑒</m:t>
                    </m:r>
                  </m:oMath>
                </a14:m>
                <a:r>
                  <a:rPr lang="en-US" dirty="0"/>
                  <a:t>” representation for each class.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575CE3-13DD-4A45-8E2D-3E84953C18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B774AB42-FF9F-415C-B4E0-EFEDB1136779}"/>
              </a:ext>
            </a:extLst>
          </p:cNvPr>
          <p:cNvGrpSpPr/>
          <p:nvPr/>
        </p:nvGrpSpPr>
        <p:grpSpPr>
          <a:xfrm>
            <a:off x="427839" y="3674377"/>
            <a:ext cx="4194495" cy="3006855"/>
            <a:chOff x="427839" y="3674377"/>
            <a:chExt cx="4194495" cy="3006855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7B9437E-A40F-4BCB-B8A6-FAD5AD882B36}"/>
                </a:ext>
              </a:extLst>
            </p:cNvPr>
            <p:cNvSpPr/>
            <p:nvPr/>
          </p:nvSpPr>
          <p:spPr>
            <a:xfrm>
              <a:off x="427839" y="3674377"/>
              <a:ext cx="4194495" cy="2502585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145E7A-A419-4255-BB47-2482931B2CC6}"/>
                </a:ext>
              </a:extLst>
            </p:cNvPr>
            <p:cNvSpPr txBox="1"/>
            <p:nvPr/>
          </p:nvSpPr>
          <p:spPr>
            <a:xfrm>
              <a:off x="1426128" y="6311900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space</a:t>
              </a:r>
              <a:endParaRPr lang="en-IL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3DD780B-CAAB-4732-8F30-D7BF8F657853}"/>
                </a:ext>
              </a:extLst>
            </p:cNvPr>
            <p:cNvSpPr/>
            <p:nvPr/>
          </p:nvSpPr>
          <p:spPr>
            <a:xfrm>
              <a:off x="2713754" y="484452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954BE32E-24BD-4235-8D4D-A9FF21F6F648}"/>
                </a:ext>
              </a:extLst>
            </p:cNvPr>
            <p:cNvSpPr/>
            <p:nvPr/>
          </p:nvSpPr>
          <p:spPr>
            <a:xfrm>
              <a:off x="2237767" y="39075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EECC4888-9840-44A3-A413-93AD674035E6}"/>
                </a:ext>
              </a:extLst>
            </p:cNvPr>
            <p:cNvSpPr/>
            <p:nvPr/>
          </p:nvSpPr>
          <p:spPr>
            <a:xfrm>
              <a:off x="1126399" y="50763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8A51462B-A86A-46BA-AD95-B2140557647E}"/>
                </a:ext>
              </a:extLst>
            </p:cNvPr>
            <p:cNvSpPr/>
            <p:nvPr/>
          </p:nvSpPr>
          <p:spPr>
            <a:xfrm>
              <a:off x="3286652" y="397059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37F10BBF-0046-4568-B58B-9D57CBA91332}"/>
                </a:ext>
              </a:extLst>
            </p:cNvPr>
            <p:cNvSpPr/>
            <p:nvPr/>
          </p:nvSpPr>
          <p:spPr>
            <a:xfrm>
              <a:off x="1653510" y="4946142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4437AEB-C759-4ACD-99F9-4C28AC94A64D}"/>
                </a:ext>
              </a:extLst>
            </p:cNvPr>
            <p:cNvSpPr/>
            <p:nvPr/>
          </p:nvSpPr>
          <p:spPr>
            <a:xfrm>
              <a:off x="2300684" y="550844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811AACF-9907-43DE-BD96-203C819B48F9}"/>
                </a:ext>
              </a:extLst>
            </p:cNvPr>
            <p:cNvSpPr/>
            <p:nvPr/>
          </p:nvSpPr>
          <p:spPr>
            <a:xfrm>
              <a:off x="838200" y="5703240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7415B11-5805-46D7-B55F-DB0DB4AFF611}"/>
                </a:ext>
              </a:extLst>
            </p:cNvPr>
            <p:cNvSpPr/>
            <p:nvPr/>
          </p:nvSpPr>
          <p:spPr>
            <a:xfrm>
              <a:off x="1063482" y="4332147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7DD37757-7B79-4A44-BEB1-3CEF1F70C251}"/>
                </a:ext>
              </a:extLst>
            </p:cNvPr>
            <p:cNvSpPr/>
            <p:nvPr/>
          </p:nvSpPr>
          <p:spPr>
            <a:xfrm>
              <a:off x="2808130" y="5226847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8606968-B0B1-4A28-9EE1-16CFC70962A5}"/>
                </a:ext>
              </a:extLst>
            </p:cNvPr>
            <p:cNvSpPr/>
            <p:nvPr/>
          </p:nvSpPr>
          <p:spPr>
            <a:xfrm>
              <a:off x="1578529" y="4095868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F86B411A-0B4A-4E0F-94DE-928A403CFF59}"/>
                </a:ext>
              </a:extLst>
            </p:cNvPr>
            <p:cNvSpPr/>
            <p:nvPr/>
          </p:nvSpPr>
          <p:spPr>
            <a:xfrm>
              <a:off x="2284778" y="433240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67F4608-0E3A-42D1-A319-95D5B7A1B164}"/>
                </a:ext>
              </a:extLst>
            </p:cNvPr>
            <p:cNvSpPr/>
            <p:nvPr/>
          </p:nvSpPr>
          <p:spPr>
            <a:xfrm>
              <a:off x="1957782" y="53056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1AB51609-7237-45EF-9E28-E7E9F60C6132}"/>
                </a:ext>
              </a:extLst>
            </p:cNvPr>
            <p:cNvSpPr/>
            <p:nvPr/>
          </p:nvSpPr>
          <p:spPr>
            <a:xfrm>
              <a:off x="1316203" y="4659568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043EEEF-BF19-4E26-9D09-74A2A9256F66}"/>
                </a:ext>
              </a:extLst>
            </p:cNvPr>
            <p:cNvSpPr/>
            <p:nvPr/>
          </p:nvSpPr>
          <p:spPr>
            <a:xfrm>
              <a:off x="2420753" y="5095181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892F0F4B-F5E1-4424-951E-07D014DA4761}"/>
                </a:ext>
              </a:extLst>
            </p:cNvPr>
            <p:cNvSpPr/>
            <p:nvPr/>
          </p:nvSpPr>
          <p:spPr>
            <a:xfrm>
              <a:off x="2020699" y="464317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265DDD9-D868-4BFC-A232-CA69AB4F1A02}"/>
                </a:ext>
              </a:extLst>
            </p:cNvPr>
            <p:cNvSpPr/>
            <p:nvPr/>
          </p:nvSpPr>
          <p:spPr>
            <a:xfrm>
              <a:off x="1750580" y="5703240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1BE43DF-75D2-445B-98BC-E5124CB421B5}"/>
                </a:ext>
              </a:extLst>
            </p:cNvPr>
            <p:cNvSpPr/>
            <p:nvPr/>
          </p:nvSpPr>
          <p:spPr>
            <a:xfrm>
              <a:off x="3160903" y="470621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8FAB6499-7768-4188-B9AE-97E9149FE330}"/>
                </a:ext>
              </a:extLst>
            </p:cNvPr>
            <p:cNvSpPr/>
            <p:nvPr/>
          </p:nvSpPr>
          <p:spPr>
            <a:xfrm>
              <a:off x="3095538" y="5640196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D21F25-F71D-467A-8C76-90132657EE99}"/>
              </a:ext>
            </a:extLst>
          </p:cNvPr>
          <p:cNvGrpSpPr/>
          <p:nvPr/>
        </p:nvGrpSpPr>
        <p:grpSpPr>
          <a:xfrm>
            <a:off x="6947483" y="3674376"/>
            <a:ext cx="4194495" cy="3003165"/>
            <a:chOff x="6947483" y="3674376"/>
            <a:chExt cx="4194495" cy="30031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406EB3-644A-49BD-9477-946DAD4D4BCC}"/>
                </a:ext>
              </a:extLst>
            </p:cNvPr>
            <p:cNvSpPr txBox="1"/>
            <p:nvPr/>
          </p:nvSpPr>
          <p:spPr>
            <a:xfrm>
              <a:off x="8063218" y="6308209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Embedding space</a:t>
              </a:r>
              <a:endParaRPr lang="en-IL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9307B7-AC29-4219-95E6-C6639A20ED2C}"/>
                </a:ext>
              </a:extLst>
            </p:cNvPr>
            <p:cNvGrpSpPr/>
            <p:nvPr/>
          </p:nvGrpSpPr>
          <p:grpSpPr>
            <a:xfrm>
              <a:off x="6947483" y="3674376"/>
              <a:ext cx="4194495" cy="2502585"/>
              <a:chOff x="6947483" y="3674376"/>
              <a:chExt cx="4194495" cy="2502585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4CC3D720-CC3D-483E-9719-25157A913F5D}"/>
                  </a:ext>
                </a:extLst>
              </p:cNvPr>
              <p:cNvSpPr/>
              <p:nvPr/>
            </p:nvSpPr>
            <p:spPr>
              <a:xfrm>
                <a:off x="6947483" y="3674376"/>
                <a:ext cx="4194495" cy="2502585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474ACBAE-7F6D-42F4-B87D-12BDF56E3D86}"/>
                  </a:ext>
                </a:extLst>
              </p:cNvPr>
              <p:cNvSpPr/>
              <p:nvPr/>
            </p:nvSpPr>
            <p:spPr>
              <a:xfrm>
                <a:off x="10251868" y="5279453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76D2474C-CC6E-4EAD-BD2D-4BFCEE88CD9B}"/>
                  </a:ext>
                </a:extLst>
              </p:cNvPr>
              <p:cNvSpPr/>
              <p:nvPr/>
            </p:nvSpPr>
            <p:spPr>
              <a:xfrm>
                <a:off x="9784183" y="5013310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B8D73BF9-9F15-459C-8E85-4FE07DBA0391}"/>
                  </a:ext>
                </a:extLst>
              </p:cNvPr>
              <p:cNvSpPr/>
              <p:nvPr/>
            </p:nvSpPr>
            <p:spPr>
              <a:xfrm>
                <a:off x="10377702" y="5051755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35D71124-C11D-4F1E-B6D9-D399D3B59D25}"/>
                  </a:ext>
                </a:extLst>
              </p:cNvPr>
              <p:cNvSpPr/>
              <p:nvPr/>
            </p:nvSpPr>
            <p:spPr>
              <a:xfrm>
                <a:off x="9783076" y="476926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F7AC2DF0-98DA-47C0-90F5-6CECC092A929}"/>
                  </a:ext>
                </a:extLst>
              </p:cNvPr>
              <p:cNvSpPr/>
              <p:nvPr/>
            </p:nvSpPr>
            <p:spPr>
              <a:xfrm>
                <a:off x="9946661" y="4610257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950A936B-E9FE-4143-8556-7F904C6F94DD}"/>
                  </a:ext>
                </a:extLst>
              </p:cNvPr>
              <p:cNvSpPr/>
              <p:nvPr/>
            </p:nvSpPr>
            <p:spPr>
              <a:xfrm>
                <a:off x="10284317" y="4613175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519D133A-6E4A-4270-B051-9A299A814682}"/>
                  </a:ext>
                </a:extLst>
              </p:cNvPr>
              <p:cNvSpPr/>
              <p:nvPr/>
            </p:nvSpPr>
            <p:spPr>
              <a:xfrm>
                <a:off x="8537198" y="476926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28900A61-86BA-421E-BC4E-D911FD6671EC}"/>
                  </a:ext>
                </a:extLst>
              </p:cNvPr>
              <p:cNvSpPr/>
              <p:nvPr/>
            </p:nvSpPr>
            <p:spPr>
              <a:xfrm>
                <a:off x="8825658" y="4225265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C26912F2-8E62-4F52-8CBA-07EEF56D6ECF}"/>
                  </a:ext>
                </a:extLst>
              </p:cNvPr>
              <p:cNvSpPr/>
              <p:nvPr/>
            </p:nvSpPr>
            <p:spPr>
              <a:xfrm>
                <a:off x="9077326" y="4280472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37131E84-7F19-4E1F-BF14-4473FF852027}"/>
                  </a:ext>
                </a:extLst>
              </p:cNvPr>
              <p:cNvSpPr/>
              <p:nvPr/>
            </p:nvSpPr>
            <p:spPr>
              <a:xfrm>
                <a:off x="9119621" y="4684611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01F4EA43-4603-43DA-830F-FDC612174AFE}"/>
                  </a:ext>
                </a:extLst>
              </p:cNvPr>
              <p:cNvSpPr/>
              <p:nvPr/>
            </p:nvSpPr>
            <p:spPr>
              <a:xfrm>
                <a:off x="8570405" y="4333149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52690455-A433-4150-BB34-964683BBE9A8}"/>
                  </a:ext>
                </a:extLst>
              </p:cNvPr>
              <p:cNvSpPr/>
              <p:nvPr/>
            </p:nvSpPr>
            <p:spPr>
              <a:xfrm>
                <a:off x="8888575" y="482913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2ED047AE-FC1A-46EB-AD8E-1A6D5B1A421F}"/>
                  </a:ext>
                </a:extLst>
              </p:cNvPr>
              <p:cNvSpPr/>
              <p:nvPr/>
            </p:nvSpPr>
            <p:spPr>
              <a:xfrm>
                <a:off x="7756109" y="542481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9505B4AF-94C9-46E3-BC3C-941A086B2770}"/>
                  </a:ext>
                </a:extLst>
              </p:cNvPr>
              <p:cNvSpPr/>
              <p:nvPr/>
            </p:nvSpPr>
            <p:spPr>
              <a:xfrm>
                <a:off x="8000301" y="5301460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2EC3BB88-F7D7-4FC0-8509-B27722C4C57A}"/>
                  </a:ext>
                </a:extLst>
              </p:cNvPr>
              <p:cNvSpPr/>
              <p:nvPr/>
            </p:nvSpPr>
            <p:spPr>
              <a:xfrm>
                <a:off x="8155711" y="5289892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0BE0362F-3DE8-4CB7-9546-1C938B1D2F2F}"/>
                  </a:ext>
                </a:extLst>
              </p:cNvPr>
              <p:cNvSpPr/>
              <p:nvPr/>
            </p:nvSpPr>
            <p:spPr>
              <a:xfrm>
                <a:off x="8411364" y="5709029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AFFF1FE0-8AEE-44C0-A319-14BCE3FCD91E}"/>
                  </a:ext>
                </a:extLst>
              </p:cNvPr>
              <p:cNvSpPr/>
              <p:nvPr/>
            </p:nvSpPr>
            <p:spPr>
              <a:xfrm>
                <a:off x="8155711" y="5829329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083F8867-2948-4FE1-BD84-6F79724C4D8F}"/>
                  </a:ext>
                </a:extLst>
              </p:cNvPr>
              <p:cNvSpPr/>
              <p:nvPr/>
            </p:nvSpPr>
            <p:spPr>
              <a:xfrm>
                <a:off x="7824618" y="5791977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BD6D7C8-1144-4627-9C24-0A01401D3437}"/>
              </a:ext>
            </a:extLst>
          </p:cNvPr>
          <p:cNvSpPr/>
          <p:nvPr/>
        </p:nvSpPr>
        <p:spPr>
          <a:xfrm>
            <a:off x="1529829" y="3464858"/>
            <a:ext cx="2145560" cy="3478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separable data</a:t>
            </a:r>
            <a:endParaRPr lang="en-IL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9C5425E-ADB6-4395-B015-ACDCE1827826}"/>
              </a:ext>
            </a:extLst>
          </p:cNvPr>
          <p:cNvSpPr/>
          <p:nvPr/>
        </p:nvSpPr>
        <p:spPr>
          <a:xfrm>
            <a:off x="8130380" y="3498403"/>
            <a:ext cx="2145560" cy="3478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Clustered data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093DDFDA-C9E3-4AF5-B69F-7F926BDC4446}"/>
                  </a:ext>
                </a:extLst>
              </p:cNvPr>
              <p:cNvSpPr/>
              <p:nvPr/>
            </p:nvSpPr>
            <p:spPr>
              <a:xfrm>
                <a:off x="4659736" y="4433246"/>
                <a:ext cx="2290194" cy="135873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 linear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093DDFDA-C9E3-4AF5-B69F-7F926BDC4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36" y="4433246"/>
                <a:ext cx="2290194" cy="1358731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549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A53E-BE6F-4127-B702-772C4E37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Prototypical learning networks – General Idea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75CE3-13DD-4A45-8E2D-3E84953C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Learning:</a:t>
            </a:r>
          </a:p>
          <a:p>
            <a:pPr lvl="1"/>
            <a:r>
              <a:rPr lang="en-US" dirty="0"/>
              <a:t>Let’s learn the non-linear mapping of the inputs into an embedding space.</a:t>
            </a:r>
          </a:p>
          <a:p>
            <a:pPr lvl="1"/>
            <a:r>
              <a:rPr lang="en-US" dirty="0"/>
              <a:t>Calculate the prototype coordinates (mean of the support set points)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D85421DE-82EA-430E-B959-641C70961E1D}"/>
                  </a:ext>
                </a:extLst>
              </p:cNvPr>
              <p:cNvSpPr/>
              <p:nvPr/>
            </p:nvSpPr>
            <p:spPr>
              <a:xfrm>
                <a:off x="4659736" y="4433246"/>
                <a:ext cx="2290194" cy="135873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 linear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D85421DE-82EA-430E-B959-641C70961E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36" y="4433246"/>
                <a:ext cx="2290194" cy="1358731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B774AB42-FF9F-415C-B4E0-EFEDB1136779}"/>
              </a:ext>
            </a:extLst>
          </p:cNvPr>
          <p:cNvGrpSpPr/>
          <p:nvPr/>
        </p:nvGrpSpPr>
        <p:grpSpPr>
          <a:xfrm>
            <a:off x="427839" y="3674377"/>
            <a:ext cx="4194495" cy="3006855"/>
            <a:chOff x="427839" y="3674377"/>
            <a:chExt cx="4194495" cy="3006855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7B9437E-A40F-4BCB-B8A6-FAD5AD882B36}"/>
                </a:ext>
              </a:extLst>
            </p:cNvPr>
            <p:cNvSpPr/>
            <p:nvPr/>
          </p:nvSpPr>
          <p:spPr>
            <a:xfrm>
              <a:off x="427839" y="3674377"/>
              <a:ext cx="4194495" cy="2502585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145E7A-A419-4255-BB47-2482931B2CC6}"/>
                </a:ext>
              </a:extLst>
            </p:cNvPr>
            <p:cNvSpPr txBox="1"/>
            <p:nvPr/>
          </p:nvSpPr>
          <p:spPr>
            <a:xfrm>
              <a:off x="1426128" y="6311900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space</a:t>
              </a:r>
              <a:endParaRPr lang="en-IL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3DD780B-CAAB-4732-8F30-D7BF8F657853}"/>
                </a:ext>
              </a:extLst>
            </p:cNvPr>
            <p:cNvSpPr/>
            <p:nvPr/>
          </p:nvSpPr>
          <p:spPr>
            <a:xfrm>
              <a:off x="2713754" y="484452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954BE32E-24BD-4235-8D4D-A9FF21F6F648}"/>
                </a:ext>
              </a:extLst>
            </p:cNvPr>
            <p:cNvSpPr/>
            <p:nvPr/>
          </p:nvSpPr>
          <p:spPr>
            <a:xfrm>
              <a:off x="2237767" y="39075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EECC4888-9840-44A3-A413-93AD674035E6}"/>
                </a:ext>
              </a:extLst>
            </p:cNvPr>
            <p:cNvSpPr/>
            <p:nvPr/>
          </p:nvSpPr>
          <p:spPr>
            <a:xfrm>
              <a:off x="1126399" y="50763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8A51462B-A86A-46BA-AD95-B2140557647E}"/>
                </a:ext>
              </a:extLst>
            </p:cNvPr>
            <p:cNvSpPr/>
            <p:nvPr/>
          </p:nvSpPr>
          <p:spPr>
            <a:xfrm>
              <a:off x="3286652" y="397059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37F10BBF-0046-4568-B58B-9D57CBA91332}"/>
                </a:ext>
              </a:extLst>
            </p:cNvPr>
            <p:cNvSpPr/>
            <p:nvPr/>
          </p:nvSpPr>
          <p:spPr>
            <a:xfrm>
              <a:off x="1653510" y="4946142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4437AEB-C759-4ACD-99F9-4C28AC94A64D}"/>
                </a:ext>
              </a:extLst>
            </p:cNvPr>
            <p:cNvSpPr/>
            <p:nvPr/>
          </p:nvSpPr>
          <p:spPr>
            <a:xfrm>
              <a:off x="2300684" y="550844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811AACF-9907-43DE-BD96-203C819B48F9}"/>
                </a:ext>
              </a:extLst>
            </p:cNvPr>
            <p:cNvSpPr/>
            <p:nvPr/>
          </p:nvSpPr>
          <p:spPr>
            <a:xfrm>
              <a:off x="838200" y="5703240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7415B11-5805-46D7-B55F-DB0DB4AFF611}"/>
                </a:ext>
              </a:extLst>
            </p:cNvPr>
            <p:cNvSpPr/>
            <p:nvPr/>
          </p:nvSpPr>
          <p:spPr>
            <a:xfrm>
              <a:off x="1063482" y="4332147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7DD37757-7B79-4A44-BEB1-3CEF1F70C251}"/>
                </a:ext>
              </a:extLst>
            </p:cNvPr>
            <p:cNvSpPr/>
            <p:nvPr/>
          </p:nvSpPr>
          <p:spPr>
            <a:xfrm>
              <a:off x="2808130" y="5226847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8606968-B0B1-4A28-9EE1-16CFC70962A5}"/>
                </a:ext>
              </a:extLst>
            </p:cNvPr>
            <p:cNvSpPr/>
            <p:nvPr/>
          </p:nvSpPr>
          <p:spPr>
            <a:xfrm>
              <a:off x="1578529" y="4095868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F86B411A-0B4A-4E0F-94DE-928A403CFF59}"/>
                </a:ext>
              </a:extLst>
            </p:cNvPr>
            <p:cNvSpPr/>
            <p:nvPr/>
          </p:nvSpPr>
          <p:spPr>
            <a:xfrm>
              <a:off x="2284778" y="433240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67F4608-0E3A-42D1-A319-95D5B7A1B164}"/>
                </a:ext>
              </a:extLst>
            </p:cNvPr>
            <p:cNvSpPr/>
            <p:nvPr/>
          </p:nvSpPr>
          <p:spPr>
            <a:xfrm>
              <a:off x="1957782" y="53056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1AB51609-7237-45EF-9E28-E7E9F60C6132}"/>
                </a:ext>
              </a:extLst>
            </p:cNvPr>
            <p:cNvSpPr/>
            <p:nvPr/>
          </p:nvSpPr>
          <p:spPr>
            <a:xfrm>
              <a:off x="1316203" y="4659568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043EEEF-BF19-4E26-9D09-74A2A9256F66}"/>
                </a:ext>
              </a:extLst>
            </p:cNvPr>
            <p:cNvSpPr/>
            <p:nvPr/>
          </p:nvSpPr>
          <p:spPr>
            <a:xfrm>
              <a:off x="2420753" y="5095181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892F0F4B-F5E1-4424-951E-07D014DA4761}"/>
                </a:ext>
              </a:extLst>
            </p:cNvPr>
            <p:cNvSpPr/>
            <p:nvPr/>
          </p:nvSpPr>
          <p:spPr>
            <a:xfrm>
              <a:off x="2020699" y="464317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265DDD9-D868-4BFC-A232-CA69AB4F1A02}"/>
                </a:ext>
              </a:extLst>
            </p:cNvPr>
            <p:cNvSpPr/>
            <p:nvPr/>
          </p:nvSpPr>
          <p:spPr>
            <a:xfrm>
              <a:off x="1750580" y="5703240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1BE43DF-75D2-445B-98BC-E5124CB421B5}"/>
                </a:ext>
              </a:extLst>
            </p:cNvPr>
            <p:cNvSpPr/>
            <p:nvPr/>
          </p:nvSpPr>
          <p:spPr>
            <a:xfrm>
              <a:off x="3160903" y="470621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8FAB6499-7768-4188-B9AE-97E9149FE330}"/>
                </a:ext>
              </a:extLst>
            </p:cNvPr>
            <p:cNvSpPr/>
            <p:nvPr/>
          </p:nvSpPr>
          <p:spPr>
            <a:xfrm>
              <a:off x="3095538" y="5640196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D21F25-F71D-467A-8C76-90132657EE99}"/>
              </a:ext>
            </a:extLst>
          </p:cNvPr>
          <p:cNvGrpSpPr/>
          <p:nvPr/>
        </p:nvGrpSpPr>
        <p:grpSpPr>
          <a:xfrm>
            <a:off x="6947483" y="3674376"/>
            <a:ext cx="4194495" cy="3003165"/>
            <a:chOff x="6947483" y="3674376"/>
            <a:chExt cx="4194495" cy="30031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406EB3-644A-49BD-9477-946DAD4D4BCC}"/>
                </a:ext>
              </a:extLst>
            </p:cNvPr>
            <p:cNvSpPr txBox="1"/>
            <p:nvPr/>
          </p:nvSpPr>
          <p:spPr>
            <a:xfrm>
              <a:off x="8063218" y="6308209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Embedding space</a:t>
              </a:r>
              <a:endParaRPr lang="en-IL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9307B7-AC29-4219-95E6-C6639A20ED2C}"/>
                </a:ext>
              </a:extLst>
            </p:cNvPr>
            <p:cNvGrpSpPr/>
            <p:nvPr/>
          </p:nvGrpSpPr>
          <p:grpSpPr>
            <a:xfrm>
              <a:off x="6947483" y="3674376"/>
              <a:ext cx="4194495" cy="2502585"/>
              <a:chOff x="6947483" y="3674376"/>
              <a:chExt cx="4194495" cy="2502585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4CC3D720-CC3D-483E-9719-25157A913F5D}"/>
                  </a:ext>
                </a:extLst>
              </p:cNvPr>
              <p:cNvSpPr/>
              <p:nvPr/>
            </p:nvSpPr>
            <p:spPr>
              <a:xfrm>
                <a:off x="6947483" y="3674376"/>
                <a:ext cx="4194495" cy="2502585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474ACBAE-7F6D-42F4-B87D-12BDF56E3D86}"/>
                  </a:ext>
                </a:extLst>
              </p:cNvPr>
              <p:cNvSpPr/>
              <p:nvPr/>
            </p:nvSpPr>
            <p:spPr>
              <a:xfrm>
                <a:off x="10251868" y="5279453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76D2474C-CC6E-4EAD-BD2D-4BFCEE88CD9B}"/>
                  </a:ext>
                </a:extLst>
              </p:cNvPr>
              <p:cNvSpPr/>
              <p:nvPr/>
            </p:nvSpPr>
            <p:spPr>
              <a:xfrm>
                <a:off x="9784183" y="5013310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B8D73BF9-9F15-459C-8E85-4FE07DBA0391}"/>
                  </a:ext>
                </a:extLst>
              </p:cNvPr>
              <p:cNvSpPr/>
              <p:nvPr/>
            </p:nvSpPr>
            <p:spPr>
              <a:xfrm>
                <a:off x="10377702" y="5051755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35D71124-C11D-4F1E-B6D9-D399D3B59D25}"/>
                  </a:ext>
                </a:extLst>
              </p:cNvPr>
              <p:cNvSpPr/>
              <p:nvPr/>
            </p:nvSpPr>
            <p:spPr>
              <a:xfrm>
                <a:off x="9783076" y="476926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F7AC2DF0-98DA-47C0-90F5-6CECC092A929}"/>
                  </a:ext>
                </a:extLst>
              </p:cNvPr>
              <p:cNvSpPr/>
              <p:nvPr/>
            </p:nvSpPr>
            <p:spPr>
              <a:xfrm>
                <a:off x="9946661" y="4610257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950A936B-E9FE-4143-8556-7F904C6F94DD}"/>
                  </a:ext>
                </a:extLst>
              </p:cNvPr>
              <p:cNvSpPr/>
              <p:nvPr/>
            </p:nvSpPr>
            <p:spPr>
              <a:xfrm>
                <a:off x="10284317" y="4613175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519D133A-6E4A-4270-B051-9A299A814682}"/>
                  </a:ext>
                </a:extLst>
              </p:cNvPr>
              <p:cNvSpPr/>
              <p:nvPr/>
            </p:nvSpPr>
            <p:spPr>
              <a:xfrm>
                <a:off x="8537198" y="476926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28900A61-86BA-421E-BC4E-D911FD6671EC}"/>
                  </a:ext>
                </a:extLst>
              </p:cNvPr>
              <p:cNvSpPr/>
              <p:nvPr/>
            </p:nvSpPr>
            <p:spPr>
              <a:xfrm>
                <a:off x="8825658" y="4225265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C26912F2-8E62-4F52-8CBA-07EEF56D6ECF}"/>
                  </a:ext>
                </a:extLst>
              </p:cNvPr>
              <p:cNvSpPr/>
              <p:nvPr/>
            </p:nvSpPr>
            <p:spPr>
              <a:xfrm>
                <a:off x="9077326" y="4280472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37131E84-7F19-4E1F-BF14-4473FF852027}"/>
                  </a:ext>
                </a:extLst>
              </p:cNvPr>
              <p:cNvSpPr/>
              <p:nvPr/>
            </p:nvSpPr>
            <p:spPr>
              <a:xfrm>
                <a:off x="9119621" y="4684611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01F4EA43-4603-43DA-830F-FDC612174AFE}"/>
                  </a:ext>
                </a:extLst>
              </p:cNvPr>
              <p:cNvSpPr/>
              <p:nvPr/>
            </p:nvSpPr>
            <p:spPr>
              <a:xfrm>
                <a:off x="8570405" y="4333149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52690455-A433-4150-BB34-964683BBE9A8}"/>
                  </a:ext>
                </a:extLst>
              </p:cNvPr>
              <p:cNvSpPr/>
              <p:nvPr/>
            </p:nvSpPr>
            <p:spPr>
              <a:xfrm>
                <a:off x="8888575" y="482913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2ED047AE-FC1A-46EB-AD8E-1A6D5B1A421F}"/>
                  </a:ext>
                </a:extLst>
              </p:cNvPr>
              <p:cNvSpPr/>
              <p:nvPr/>
            </p:nvSpPr>
            <p:spPr>
              <a:xfrm>
                <a:off x="7756109" y="542481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9505B4AF-94C9-46E3-BC3C-941A086B2770}"/>
                  </a:ext>
                </a:extLst>
              </p:cNvPr>
              <p:cNvSpPr/>
              <p:nvPr/>
            </p:nvSpPr>
            <p:spPr>
              <a:xfrm>
                <a:off x="8000301" y="5301460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2EC3BB88-F7D7-4FC0-8509-B27722C4C57A}"/>
                  </a:ext>
                </a:extLst>
              </p:cNvPr>
              <p:cNvSpPr/>
              <p:nvPr/>
            </p:nvSpPr>
            <p:spPr>
              <a:xfrm>
                <a:off x="8155711" y="5289892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0BE0362F-3DE8-4CB7-9546-1C938B1D2F2F}"/>
                  </a:ext>
                </a:extLst>
              </p:cNvPr>
              <p:cNvSpPr/>
              <p:nvPr/>
            </p:nvSpPr>
            <p:spPr>
              <a:xfrm>
                <a:off x="8411364" y="5709029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AFFF1FE0-8AEE-44C0-A319-14BCE3FCD91E}"/>
                  </a:ext>
                </a:extLst>
              </p:cNvPr>
              <p:cNvSpPr/>
              <p:nvPr/>
            </p:nvSpPr>
            <p:spPr>
              <a:xfrm>
                <a:off x="8155711" y="5829329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083F8867-2948-4FE1-BD84-6F79724C4D8F}"/>
                  </a:ext>
                </a:extLst>
              </p:cNvPr>
              <p:cNvSpPr/>
              <p:nvPr/>
            </p:nvSpPr>
            <p:spPr>
              <a:xfrm>
                <a:off x="7824618" y="5791977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8" name="Diamond 47">
                <a:extLst>
                  <a:ext uri="{FF2B5EF4-FFF2-40B4-BE49-F238E27FC236}">
                    <a16:creationId xmlns:a16="http://schemas.microsoft.com/office/drawing/2014/main" id="{44C52427-14AE-4AA8-B9CE-8A371E8E90E1}"/>
                  </a:ext>
                </a:extLst>
              </p:cNvPr>
              <p:cNvSpPr/>
              <p:nvPr/>
            </p:nvSpPr>
            <p:spPr>
              <a:xfrm>
                <a:off x="10087754" y="4940226"/>
                <a:ext cx="125835" cy="146167"/>
              </a:xfrm>
              <a:prstGeom prst="diamond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9" name="Diamond 48">
                <a:extLst>
                  <a:ext uri="{FF2B5EF4-FFF2-40B4-BE49-F238E27FC236}">
                    <a16:creationId xmlns:a16="http://schemas.microsoft.com/office/drawing/2014/main" id="{F4BD292A-8030-4A28-9348-B2C53A493BC7}"/>
                  </a:ext>
                </a:extLst>
              </p:cNvPr>
              <p:cNvSpPr/>
              <p:nvPr/>
            </p:nvSpPr>
            <p:spPr>
              <a:xfrm>
                <a:off x="8781002" y="4538444"/>
                <a:ext cx="125835" cy="146167"/>
              </a:xfrm>
              <a:prstGeom prst="diamond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0" name="Diamond 49">
                <a:extLst>
                  <a:ext uri="{FF2B5EF4-FFF2-40B4-BE49-F238E27FC236}">
                    <a16:creationId xmlns:a16="http://schemas.microsoft.com/office/drawing/2014/main" id="{39E6122C-414E-4827-B76C-3E255D46A505}"/>
                  </a:ext>
                </a:extLst>
              </p:cNvPr>
              <p:cNvSpPr/>
              <p:nvPr/>
            </p:nvSpPr>
            <p:spPr>
              <a:xfrm>
                <a:off x="8063218" y="5542070"/>
                <a:ext cx="125835" cy="146167"/>
              </a:xfrm>
              <a:prstGeom prst="diamond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A0DD34A-107A-4FFA-A239-846EB0BE9CCB}"/>
              </a:ext>
            </a:extLst>
          </p:cNvPr>
          <p:cNvSpPr/>
          <p:nvPr/>
        </p:nvSpPr>
        <p:spPr>
          <a:xfrm>
            <a:off x="1529829" y="3464858"/>
            <a:ext cx="2145560" cy="3478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separable data</a:t>
            </a:r>
            <a:endParaRPr lang="en-IL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6865E97-0DF8-4AD3-B77B-CC0438BCCCD7}"/>
              </a:ext>
            </a:extLst>
          </p:cNvPr>
          <p:cNvSpPr/>
          <p:nvPr/>
        </p:nvSpPr>
        <p:spPr>
          <a:xfrm>
            <a:off x="8130380" y="3498403"/>
            <a:ext cx="2373156" cy="3478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Clusters + Prototypes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5783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A53E-BE6F-4127-B702-772C4E37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Prototypical learning networks – General Idea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75CE3-13DD-4A45-8E2D-3E84953C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Classification:</a:t>
            </a:r>
          </a:p>
          <a:p>
            <a:pPr lvl="1"/>
            <a:r>
              <a:rPr lang="en-US" dirty="0"/>
              <a:t>Map the query input point to an embedding space</a:t>
            </a:r>
          </a:p>
          <a:p>
            <a:pPr lvl="1"/>
            <a:r>
              <a:rPr lang="en-US" dirty="0"/>
              <a:t>Find the closest prototype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774AB42-FF9F-415C-B4E0-EFEDB1136779}"/>
              </a:ext>
            </a:extLst>
          </p:cNvPr>
          <p:cNvGrpSpPr/>
          <p:nvPr/>
        </p:nvGrpSpPr>
        <p:grpSpPr>
          <a:xfrm>
            <a:off x="427839" y="3674377"/>
            <a:ext cx="4194495" cy="3006855"/>
            <a:chOff x="427839" y="3674377"/>
            <a:chExt cx="4194495" cy="3006855"/>
          </a:xfrm>
        </p:grpSpPr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57B9437E-A40F-4BCB-B8A6-FAD5AD882B36}"/>
                </a:ext>
              </a:extLst>
            </p:cNvPr>
            <p:cNvSpPr/>
            <p:nvPr/>
          </p:nvSpPr>
          <p:spPr>
            <a:xfrm>
              <a:off x="427839" y="3674377"/>
              <a:ext cx="4194495" cy="2502585"/>
            </a:xfrm>
            <a:prstGeom prst="parallelogram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145E7A-A419-4255-BB47-2482931B2CC6}"/>
                </a:ext>
              </a:extLst>
            </p:cNvPr>
            <p:cNvSpPr txBox="1"/>
            <p:nvPr/>
          </p:nvSpPr>
          <p:spPr>
            <a:xfrm>
              <a:off x="1426128" y="6311900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Input space</a:t>
              </a:r>
              <a:endParaRPr lang="en-IL" dirty="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3DD780B-CAAB-4732-8F30-D7BF8F657853}"/>
                </a:ext>
              </a:extLst>
            </p:cNvPr>
            <p:cNvSpPr/>
            <p:nvPr/>
          </p:nvSpPr>
          <p:spPr>
            <a:xfrm>
              <a:off x="2713754" y="484452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954BE32E-24BD-4235-8D4D-A9FF21F6F648}"/>
                </a:ext>
              </a:extLst>
            </p:cNvPr>
            <p:cNvSpPr/>
            <p:nvPr/>
          </p:nvSpPr>
          <p:spPr>
            <a:xfrm>
              <a:off x="2237767" y="39075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EECC4888-9840-44A3-A413-93AD674035E6}"/>
                </a:ext>
              </a:extLst>
            </p:cNvPr>
            <p:cNvSpPr/>
            <p:nvPr/>
          </p:nvSpPr>
          <p:spPr>
            <a:xfrm>
              <a:off x="1126399" y="50763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8A51462B-A86A-46BA-AD95-B2140557647E}"/>
                </a:ext>
              </a:extLst>
            </p:cNvPr>
            <p:cNvSpPr/>
            <p:nvPr/>
          </p:nvSpPr>
          <p:spPr>
            <a:xfrm>
              <a:off x="3286652" y="397059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37F10BBF-0046-4568-B58B-9D57CBA91332}"/>
                </a:ext>
              </a:extLst>
            </p:cNvPr>
            <p:cNvSpPr/>
            <p:nvPr/>
          </p:nvSpPr>
          <p:spPr>
            <a:xfrm>
              <a:off x="1653510" y="4946142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E4437AEB-C759-4ACD-99F9-4C28AC94A64D}"/>
                </a:ext>
              </a:extLst>
            </p:cNvPr>
            <p:cNvSpPr/>
            <p:nvPr/>
          </p:nvSpPr>
          <p:spPr>
            <a:xfrm>
              <a:off x="2300684" y="550844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811AACF-9907-43DE-BD96-203C819B48F9}"/>
                </a:ext>
              </a:extLst>
            </p:cNvPr>
            <p:cNvSpPr/>
            <p:nvPr/>
          </p:nvSpPr>
          <p:spPr>
            <a:xfrm>
              <a:off x="838200" y="5703240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77415B11-5805-46D7-B55F-DB0DB4AFF611}"/>
                </a:ext>
              </a:extLst>
            </p:cNvPr>
            <p:cNvSpPr/>
            <p:nvPr/>
          </p:nvSpPr>
          <p:spPr>
            <a:xfrm>
              <a:off x="1063482" y="4332147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7DD37757-7B79-4A44-BEB1-3CEF1F70C251}"/>
                </a:ext>
              </a:extLst>
            </p:cNvPr>
            <p:cNvSpPr/>
            <p:nvPr/>
          </p:nvSpPr>
          <p:spPr>
            <a:xfrm>
              <a:off x="2808130" y="5226847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8606968-B0B1-4A28-9EE1-16CFC70962A5}"/>
                </a:ext>
              </a:extLst>
            </p:cNvPr>
            <p:cNvSpPr/>
            <p:nvPr/>
          </p:nvSpPr>
          <p:spPr>
            <a:xfrm>
              <a:off x="1578529" y="4095868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F86B411A-0B4A-4E0F-94DE-928A403CFF59}"/>
                </a:ext>
              </a:extLst>
            </p:cNvPr>
            <p:cNvSpPr/>
            <p:nvPr/>
          </p:nvSpPr>
          <p:spPr>
            <a:xfrm>
              <a:off x="2284778" y="433240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A67F4608-0E3A-42D1-A319-95D5B7A1B164}"/>
                </a:ext>
              </a:extLst>
            </p:cNvPr>
            <p:cNvSpPr/>
            <p:nvPr/>
          </p:nvSpPr>
          <p:spPr>
            <a:xfrm>
              <a:off x="1957782" y="530565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1AB51609-7237-45EF-9E28-E7E9F60C6132}"/>
                </a:ext>
              </a:extLst>
            </p:cNvPr>
            <p:cNvSpPr/>
            <p:nvPr/>
          </p:nvSpPr>
          <p:spPr>
            <a:xfrm>
              <a:off x="1316203" y="4659568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4043EEEF-BF19-4E26-9D09-74A2A9256F66}"/>
                </a:ext>
              </a:extLst>
            </p:cNvPr>
            <p:cNvSpPr/>
            <p:nvPr/>
          </p:nvSpPr>
          <p:spPr>
            <a:xfrm>
              <a:off x="2420753" y="5095181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892F0F4B-F5E1-4424-951E-07D014DA4761}"/>
                </a:ext>
              </a:extLst>
            </p:cNvPr>
            <p:cNvSpPr/>
            <p:nvPr/>
          </p:nvSpPr>
          <p:spPr>
            <a:xfrm>
              <a:off x="2020699" y="4643175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265DDD9-D868-4BFC-A232-CA69AB4F1A02}"/>
                </a:ext>
              </a:extLst>
            </p:cNvPr>
            <p:cNvSpPr/>
            <p:nvPr/>
          </p:nvSpPr>
          <p:spPr>
            <a:xfrm>
              <a:off x="1750580" y="5703240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1BE43DF-75D2-445B-98BC-E5124CB421B5}"/>
                </a:ext>
              </a:extLst>
            </p:cNvPr>
            <p:cNvSpPr/>
            <p:nvPr/>
          </p:nvSpPr>
          <p:spPr>
            <a:xfrm>
              <a:off x="3160903" y="4706219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8FAB6499-7768-4188-B9AE-97E9149FE330}"/>
                </a:ext>
              </a:extLst>
            </p:cNvPr>
            <p:cNvSpPr/>
            <p:nvPr/>
          </p:nvSpPr>
          <p:spPr>
            <a:xfrm>
              <a:off x="3095538" y="5640196"/>
              <a:ext cx="125834" cy="126089"/>
            </a:xfrm>
            <a:prstGeom prst="flowChartConnector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D21F25-F71D-467A-8C76-90132657EE99}"/>
              </a:ext>
            </a:extLst>
          </p:cNvPr>
          <p:cNvGrpSpPr/>
          <p:nvPr/>
        </p:nvGrpSpPr>
        <p:grpSpPr>
          <a:xfrm>
            <a:off x="6947483" y="3674376"/>
            <a:ext cx="4194495" cy="3003165"/>
            <a:chOff x="6947483" y="3674376"/>
            <a:chExt cx="4194495" cy="30031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406EB3-644A-49BD-9477-946DAD4D4BCC}"/>
                </a:ext>
              </a:extLst>
            </p:cNvPr>
            <p:cNvSpPr txBox="1"/>
            <p:nvPr/>
          </p:nvSpPr>
          <p:spPr>
            <a:xfrm>
              <a:off x="8063218" y="6308209"/>
              <a:ext cx="183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Embedding space</a:t>
              </a:r>
              <a:endParaRPr lang="en-IL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D9307B7-AC29-4219-95E6-C6639A20ED2C}"/>
                </a:ext>
              </a:extLst>
            </p:cNvPr>
            <p:cNvGrpSpPr/>
            <p:nvPr/>
          </p:nvGrpSpPr>
          <p:grpSpPr>
            <a:xfrm>
              <a:off x="6947483" y="3674376"/>
              <a:ext cx="4194495" cy="2502585"/>
              <a:chOff x="6947483" y="3674376"/>
              <a:chExt cx="4194495" cy="2502585"/>
            </a:xfrm>
          </p:grpSpPr>
          <p:sp>
            <p:nvSpPr>
              <p:cNvPr id="5" name="Parallelogram 4">
                <a:extLst>
                  <a:ext uri="{FF2B5EF4-FFF2-40B4-BE49-F238E27FC236}">
                    <a16:creationId xmlns:a16="http://schemas.microsoft.com/office/drawing/2014/main" id="{4CC3D720-CC3D-483E-9719-25157A913F5D}"/>
                  </a:ext>
                </a:extLst>
              </p:cNvPr>
              <p:cNvSpPr/>
              <p:nvPr/>
            </p:nvSpPr>
            <p:spPr>
              <a:xfrm>
                <a:off x="6947483" y="3674376"/>
                <a:ext cx="4194495" cy="2502585"/>
              </a:xfrm>
              <a:prstGeom prst="parallelogram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7" name="Flowchart: Connector 26">
                <a:extLst>
                  <a:ext uri="{FF2B5EF4-FFF2-40B4-BE49-F238E27FC236}">
                    <a16:creationId xmlns:a16="http://schemas.microsoft.com/office/drawing/2014/main" id="{474ACBAE-7F6D-42F4-B87D-12BDF56E3D86}"/>
                  </a:ext>
                </a:extLst>
              </p:cNvPr>
              <p:cNvSpPr/>
              <p:nvPr/>
            </p:nvSpPr>
            <p:spPr>
              <a:xfrm>
                <a:off x="10251868" y="5279453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8" name="Flowchart: Connector 27">
                <a:extLst>
                  <a:ext uri="{FF2B5EF4-FFF2-40B4-BE49-F238E27FC236}">
                    <a16:creationId xmlns:a16="http://schemas.microsoft.com/office/drawing/2014/main" id="{76D2474C-CC6E-4EAD-BD2D-4BFCEE88CD9B}"/>
                  </a:ext>
                </a:extLst>
              </p:cNvPr>
              <p:cNvSpPr/>
              <p:nvPr/>
            </p:nvSpPr>
            <p:spPr>
              <a:xfrm>
                <a:off x="9784183" y="5013310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9" name="Flowchart: Connector 28">
                <a:extLst>
                  <a:ext uri="{FF2B5EF4-FFF2-40B4-BE49-F238E27FC236}">
                    <a16:creationId xmlns:a16="http://schemas.microsoft.com/office/drawing/2014/main" id="{B8D73BF9-9F15-459C-8E85-4FE07DBA0391}"/>
                  </a:ext>
                </a:extLst>
              </p:cNvPr>
              <p:cNvSpPr/>
              <p:nvPr/>
            </p:nvSpPr>
            <p:spPr>
              <a:xfrm>
                <a:off x="10377702" y="5051755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0" name="Flowchart: Connector 29">
                <a:extLst>
                  <a:ext uri="{FF2B5EF4-FFF2-40B4-BE49-F238E27FC236}">
                    <a16:creationId xmlns:a16="http://schemas.microsoft.com/office/drawing/2014/main" id="{35D71124-C11D-4F1E-B6D9-D399D3B59D25}"/>
                  </a:ext>
                </a:extLst>
              </p:cNvPr>
              <p:cNvSpPr/>
              <p:nvPr/>
            </p:nvSpPr>
            <p:spPr>
              <a:xfrm>
                <a:off x="9783076" y="476926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1" name="Flowchart: Connector 30">
                <a:extLst>
                  <a:ext uri="{FF2B5EF4-FFF2-40B4-BE49-F238E27FC236}">
                    <a16:creationId xmlns:a16="http://schemas.microsoft.com/office/drawing/2014/main" id="{F7AC2DF0-98DA-47C0-90F5-6CECC092A929}"/>
                  </a:ext>
                </a:extLst>
              </p:cNvPr>
              <p:cNvSpPr/>
              <p:nvPr/>
            </p:nvSpPr>
            <p:spPr>
              <a:xfrm>
                <a:off x="9946661" y="4610257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950A936B-E9FE-4143-8556-7F904C6F94DD}"/>
                  </a:ext>
                </a:extLst>
              </p:cNvPr>
              <p:cNvSpPr/>
              <p:nvPr/>
            </p:nvSpPr>
            <p:spPr>
              <a:xfrm>
                <a:off x="10284317" y="4613175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3" name="Flowchart: Connector 32">
                <a:extLst>
                  <a:ext uri="{FF2B5EF4-FFF2-40B4-BE49-F238E27FC236}">
                    <a16:creationId xmlns:a16="http://schemas.microsoft.com/office/drawing/2014/main" id="{519D133A-6E4A-4270-B051-9A299A814682}"/>
                  </a:ext>
                </a:extLst>
              </p:cNvPr>
              <p:cNvSpPr/>
              <p:nvPr/>
            </p:nvSpPr>
            <p:spPr>
              <a:xfrm>
                <a:off x="8537198" y="476926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4" name="Flowchart: Connector 33">
                <a:extLst>
                  <a:ext uri="{FF2B5EF4-FFF2-40B4-BE49-F238E27FC236}">
                    <a16:creationId xmlns:a16="http://schemas.microsoft.com/office/drawing/2014/main" id="{28900A61-86BA-421E-BC4E-D911FD6671EC}"/>
                  </a:ext>
                </a:extLst>
              </p:cNvPr>
              <p:cNvSpPr/>
              <p:nvPr/>
            </p:nvSpPr>
            <p:spPr>
              <a:xfrm>
                <a:off x="8825658" y="4225265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5" name="Flowchart: Connector 34">
                <a:extLst>
                  <a:ext uri="{FF2B5EF4-FFF2-40B4-BE49-F238E27FC236}">
                    <a16:creationId xmlns:a16="http://schemas.microsoft.com/office/drawing/2014/main" id="{C26912F2-8E62-4F52-8CBA-07EEF56D6ECF}"/>
                  </a:ext>
                </a:extLst>
              </p:cNvPr>
              <p:cNvSpPr/>
              <p:nvPr/>
            </p:nvSpPr>
            <p:spPr>
              <a:xfrm>
                <a:off x="9077326" y="4280472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6" name="Flowchart: Connector 35">
                <a:extLst>
                  <a:ext uri="{FF2B5EF4-FFF2-40B4-BE49-F238E27FC236}">
                    <a16:creationId xmlns:a16="http://schemas.microsoft.com/office/drawing/2014/main" id="{37131E84-7F19-4E1F-BF14-4473FF852027}"/>
                  </a:ext>
                </a:extLst>
              </p:cNvPr>
              <p:cNvSpPr/>
              <p:nvPr/>
            </p:nvSpPr>
            <p:spPr>
              <a:xfrm>
                <a:off x="9119621" y="4684611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7" name="Flowchart: Connector 36">
                <a:extLst>
                  <a:ext uri="{FF2B5EF4-FFF2-40B4-BE49-F238E27FC236}">
                    <a16:creationId xmlns:a16="http://schemas.microsoft.com/office/drawing/2014/main" id="{01F4EA43-4603-43DA-830F-FDC612174AFE}"/>
                  </a:ext>
                </a:extLst>
              </p:cNvPr>
              <p:cNvSpPr/>
              <p:nvPr/>
            </p:nvSpPr>
            <p:spPr>
              <a:xfrm>
                <a:off x="8570405" y="4333149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8" name="Flowchart: Connector 37">
                <a:extLst>
                  <a:ext uri="{FF2B5EF4-FFF2-40B4-BE49-F238E27FC236}">
                    <a16:creationId xmlns:a16="http://schemas.microsoft.com/office/drawing/2014/main" id="{52690455-A433-4150-BB34-964683BBE9A8}"/>
                  </a:ext>
                </a:extLst>
              </p:cNvPr>
              <p:cNvSpPr/>
              <p:nvPr/>
            </p:nvSpPr>
            <p:spPr>
              <a:xfrm>
                <a:off x="8888575" y="482913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2ED047AE-FC1A-46EB-AD8E-1A6D5B1A421F}"/>
                  </a:ext>
                </a:extLst>
              </p:cNvPr>
              <p:cNvSpPr/>
              <p:nvPr/>
            </p:nvSpPr>
            <p:spPr>
              <a:xfrm>
                <a:off x="7756109" y="5424814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0" name="Flowchart: Connector 39">
                <a:extLst>
                  <a:ext uri="{FF2B5EF4-FFF2-40B4-BE49-F238E27FC236}">
                    <a16:creationId xmlns:a16="http://schemas.microsoft.com/office/drawing/2014/main" id="{9505B4AF-94C9-46E3-BC3C-941A086B2770}"/>
                  </a:ext>
                </a:extLst>
              </p:cNvPr>
              <p:cNvSpPr/>
              <p:nvPr/>
            </p:nvSpPr>
            <p:spPr>
              <a:xfrm>
                <a:off x="8000301" y="5301460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1" name="Flowchart: Connector 40">
                <a:extLst>
                  <a:ext uri="{FF2B5EF4-FFF2-40B4-BE49-F238E27FC236}">
                    <a16:creationId xmlns:a16="http://schemas.microsoft.com/office/drawing/2014/main" id="{2EC3BB88-F7D7-4FC0-8509-B27722C4C57A}"/>
                  </a:ext>
                </a:extLst>
              </p:cNvPr>
              <p:cNvSpPr/>
              <p:nvPr/>
            </p:nvSpPr>
            <p:spPr>
              <a:xfrm>
                <a:off x="8155711" y="5289892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2" name="Flowchart: Connector 41">
                <a:extLst>
                  <a:ext uri="{FF2B5EF4-FFF2-40B4-BE49-F238E27FC236}">
                    <a16:creationId xmlns:a16="http://schemas.microsoft.com/office/drawing/2014/main" id="{0BE0362F-3DE8-4CB7-9546-1C938B1D2F2F}"/>
                  </a:ext>
                </a:extLst>
              </p:cNvPr>
              <p:cNvSpPr/>
              <p:nvPr/>
            </p:nvSpPr>
            <p:spPr>
              <a:xfrm>
                <a:off x="8411364" y="5709029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3" name="Flowchart: Connector 42">
                <a:extLst>
                  <a:ext uri="{FF2B5EF4-FFF2-40B4-BE49-F238E27FC236}">
                    <a16:creationId xmlns:a16="http://schemas.microsoft.com/office/drawing/2014/main" id="{AFFF1FE0-8AEE-44C0-A319-14BCE3FCD91E}"/>
                  </a:ext>
                </a:extLst>
              </p:cNvPr>
              <p:cNvSpPr/>
              <p:nvPr/>
            </p:nvSpPr>
            <p:spPr>
              <a:xfrm>
                <a:off x="8155711" y="5829329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4" name="Flowchart: Connector 43">
                <a:extLst>
                  <a:ext uri="{FF2B5EF4-FFF2-40B4-BE49-F238E27FC236}">
                    <a16:creationId xmlns:a16="http://schemas.microsoft.com/office/drawing/2014/main" id="{083F8867-2948-4FE1-BD84-6F79724C4D8F}"/>
                  </a:ext>
                </a:extLst>
              </p:cNvPr>
              <p:cNvSpPr/>
              <p:nvPr/>
            </p:nvSpPr>
            <p:spPr>
              <a:xfrm>
                <a:off x="7824618" y="5791977"/>
                <a:ext cx="125834" cy="126089"/>
              </a:xfrm>
              <a:prstGeom prst="flowChartConnector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8" name="Diamond 47">
                <a:extLst>
                  <a:ext uri="{FF2B5EF4-FFF2-40B4-BE49-F238E27FC236}">
                    <a16:creationId xmlns:a16="http://schemas.microsoft.com/office/drawing/2014/main" id="{44C52427-14AE-4AA8-B9CE-8A371E8E90E1}"/>
                  </a:ext>
                </a:extLst>
              </p:cNvPr>
              <p:cNvSpPr/>
              <p:nvPr/>
            </p:nvSpPr>
            <p:spPr>
              <a:xfrm>
                <a:off x="10087754" y="4940226"/>
                <a:ext cx="125835" cy="146167"/>
              </a:xfrm>
              <a:prstGeom prst="diamond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9" name="Diamond 48">
                <a:extLst>
                  <a:ext uri="{FF2B5EF4-FFF2-40B4-BE49-F238E27FC236}">
                    <a16:creationId xmlns:a16="http://schemas.microsoft.com/office/drawing/2014/main" id="{F4BD292A-8030-4A28-9348-B2C53A493BC7}"/>
                  </a:ext>
                </a:extLst>
              </p:cNvPr>
              <p:cNvSpPr/>
              <p:nvPr/>
            </p:nvSpPr>
            <p:spPr>
              <a:xfrm>
                <a:off x="8781002" y="4538444"/>
                <a:ext cx="125835" cy="146167"/>
              </a:xfrm>
              <a:prstGeom prst="diamond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0" name="Diamond 49">
                <a:extLst>
                  <a:ext uri="{FF2B5EF4-FFF2-40B4-BE49-F238E27FC236}">
                    <a16:creationId xmlns:a16="http://schemas.microsoft.com/office/drawing/2014/main" id="{39E6122C-414E-4827-B76C-3E255D46A505}"/>
                  </a:ext>
                </a:extLst>
              </p:cNvPr>
              <p:cNvSpPr/>
              <p:nvPr/>
            </p:nvSpPr>
            <p:spPr>
              <a:xfrm>
                <a:off x="8063218" y="5542070"/>
                <a:ext cx="125835" cy="146167"/>
              </a:xfrm>
              <a:prstGeom prst="diamond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A0DD34A-107A-4FFA-A239-846EB0BE9CCB}"/>
              </a:ext>
            </a:extLst>
          </p:cNvPr>
          <p:cNvSpPr/>
          <p:nvPr/>
        </p:nvSpPr>
        <p:spPr>
          <a:xfrm>
            <a:off x="1529829" y="3464858"/>
            <a:ext cx="2145560" cy="3478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separable data</a:t>
            </a:r>
            <a:endParaRPr lang="en-IL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6865E97-0DF8-4AD3-B77B-CC0438BCCCD7}"/>
              </a:ext>
            </a:extLst>
          </p:cNvPr>
          <p:cNvSpPr/>
          <p:nvPr/>
        </p:nvSpPr>
        <p:spPr>
          <a:xfrm>
            <a:off x="8130380" y="3498403"/>
            <a:ext cx="2373156" cy="3478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Clusters + Prototypes</a:t>
            </a:r>
            <a:endParaRPr lang="en-IL" dirty="0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9FA8763D-29F3-4239-B6B8-4BA81A597BF1}"/>
              </a:ext>
            </a:extLst>
          </p:cNvPr>
          <p:cNvSpPr/>
          <p:nvPr/>
        </p:nvSpPr>
        <p:spPr>
          <a:xfrm>
            <a:off x="9560760" y="5323976"/>
            <a:ext cx="142612" cy="153611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8E9576F-E38F-4F9E-8A0A-99763A4AE719}"/>
              </a:ext>
            </a:extLst>
          </p:cNvPr>
          <p:cNvCxnSpPr>
            <a:cxnSpLocks/>
          </p:cNvCxnSpPr>
          <p:nvPr/>
        </p:nvCxnSpPr>
        <p:spPr>
          <a:xfrm flipV="1">
            <a:off x="9711761" y="5072232"/>
            <a:ext cx="360734" cy="2517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8DB3265-6606-4330-B160-32C0861192D7}"/>
              </a:ext>
            </a:extLst>
          </p:cNvPr>
          <p:cNvCxnSpPr>
            <a:cxnSpLocks/>
          </p:cNvCxnSpPr>
          <p:nvPr/>
        </p:nvCxnSpPr>
        <p:spPr>
          <a:xfrm flipH="1" flipV="1">
            <a:off x="8906837" y="4684612"/>
            <a:ext cx="662312" cy="6683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DCA36E-042F-4D40-B368-03F17DD38D93}"/>
              </a:ext>
            </a:extLst>
          </p:cNvPr>
          <p:cNvCxnSpPr>
            <a:cxnSpLocks/>
            <a:endCxn id="50" idx="3"/>
          </p:cNvCxnSpPr>
          <p:nvPr/>
        </p:nvCxnSpPr>
        <p:spPr>
          <a:xfrm flipH="1">
            <a:off x="8189053" y="5431744"/>
            <a:ext cx="1315674" cy="183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Star: 5 Points 70">
            <a:extLst>
              <a:ext uri="{FF2B5EF4-FFF2-40B4-BE49-F238E27FC236}">
                <a16:creationId xmlns:a16="http://schemas.microsoft.com/office/drawing/2014/main" id="{3D646CE4-10D0-491A-A768-2B5FFEE90A82}"/>
              </a:ext>
            </a:extLst>
          </p:cNvPr>
          <p:cNvSpPr/>
          <p:nvPr/>
        </p:nvSpPr>
        <p:spPr>
          <a:xfrm>
            <a:off x="2736824" y="4251791"/>
            <a:ext cx="142612" cy="153611"/>
          </a:xfrm>
          <a:prstGeom prst="star5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295DC678-7C01-46F3-94BE-64BCF0A3CE3D}"/>
                  </a:ext>
                </a:extLst>
              </p:cNvPr>
              <p:cNvSpPr/>
              <p:nvPr/>
            </p:nvSpPr>
            <p:spPr>
              <a:xfrm>
                <a:off x="4659736" y="4433246"/>
                <a:ext cx="2290194" cy="135873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Non linear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295DC678-7C01-46F3-94BE-64BCF0A3CE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36" y="4433246"/>
                <a:ext cx="2290194" cy="1358731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597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39B45-AC3B-497C-80D0-15E1CF03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Algorithm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F1030-8850-4B5C-9CEF-BE38EF96AE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2106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BD0E-BA5C-4B25-9C79-0BF5E76B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Introduction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54984-E28D-4230-B64D-B243489B0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Humans can recognize new object classes from very few instances.</a:t>
            </a:r>
          </a:p>
          <a:p>
            <a:endParaRPr lang="en-GB" dirty="0"/>
          </a:p>
          <a:p>
            <a:r>
              <a:rPr lang="en-GB" dirty="0"/>
              <a:t>However, ML often requires </a:t>
            </a:r>
            <a:r>
              <a:rPr lang="en-GB" b="1" dirty="0"/>
              <a:t>thousands of examples </a:t>
            </a:r>
            <a:r>
              <a:rPr lang="en-GB" dirty="0"/>
              <a:t>to achieve similar or close performance.</a:t>
            </a:r>
          </a:p>
          <a:p>
            <a:endParaRPr lang="en-GB" dirty="0"/>
          </a:p>
          <a:p>
            <a:r>
              <a:rPr lang="en-GB" dirty="0"/>
              <a:t>Extreme case – only one single example per class</a:t>
            </a:r>
          </a:p>
          <a:p>
            <a:pPr lvl="1"/>
            <a:r>
              <a:rPr lang="en-GB" dirty="0"/>
              <a:t>“One-shot-learning”</a:t>
            </a:r>
          </a:p>
          <a:p>
            <a:pPr lvl="1"/>
            <a:r>
              <a:rPr lang="en-GB" dirty="0"/>
              <a:t>Covered in the previous lecture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04609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1172-5F56-4A10-B445-0E02D579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Prototypical Networks – Training flow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C175F-D5BB-481E-824C-E2CE98FFA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4960"/>
            <a:ext cx="10515600" cy="4479663"/>
          </a:xfrm>
        </p:spPr>
        <p:txBody>
          <a:bodyPr/>
          <a:lstStyle/>
          <a:p>
            <a:r>
              <a:rPr lang="en-GB" dirty="0"/>
              <a:t>Learn example: </a:t>
            </a:r>
            <a:r>
              <a:rPr lang="en-GB" b="1" dirty="0"/>
              <a:t>4-way-3-shot</a:t>
            </a:r>
          </a:p>
          <a:p>
            <a:pPr lvl="1"/>
            <a:r>
              <a:rPr lang="en-GB" dirty="0"/>
              <a:t>build episode, calculate loss per training episode, and learn  </a:t>
            </a:r>
            <a:endParaRPr lang="en-I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9CA381-A2CE-4F4F-9293-8498A9579BE5}"/>
              </a:ext>
            </a:extLst>
          </p:cNvPr>
          <p:cNvSpPr/>
          <p:nvPr/>
        </p:nvSpPr>
        <p:spPr>
          <a:xfrm>
            <a:off x="587229" y="3003259"/>
            <a:ext cx="1098958" cy="645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Dog</a:t>
            </a:r>
            <a:endParaRPr lang="en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8A2AC7-E829-4A32-BF4B-E09F63733B1C}"/>
              </a:ext>
            </a:extLst>
          </p:cNvPr>
          <p:cNvSpPr/>
          <p:nvPr/>
        </p:nvSpPr>
        <p:spPr>
          <a:xfrm>
            <a:off x="605218" y="3773177"/>
            <a:ext cx="1098958" cy="645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</a:t>
            </a:r>
            <a:endParaRPr lang="en-I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C41462-99D1-4922-8A4F-445C5686D691}"/>
              </a:ext>
            </a:extLst>
          </p:cNvPr>
          <p:cNvSpPr/>
          <p:nvPr/>
        </p:nvSpPr>
        <p:spPr>
          <a:xfrm>
            <a:off x="605218" y="5122405"/>
            <a:ext cx="1098958" cy="645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Bug</a:t>
            </a:r>
            <a:endParaRPr lang="en-I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E5DB4F-575A-48DF-89E8-7EDDAB28BE3D}"/>
              </a:ext>
            </a:extLst>
          </p:cNvPr>
          <p:cNvSpPr txBox="1"/>
          <p:nvPr/>
        </p:nvSpPr>
        <p:spPr>
          <a:xfrm>
            <a:off x="983015" y="458539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en-IL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76EB756-C500-45C8-8CA9-9105F956B18A}"/>
              </a:ext>
            </a:extLst>
          </p:cNvPr>
          <p:cNvSpPr/>
          <p:nvPr/>
        </p:nvSpPr>
        <p:spPr>
          <a:xfrm>
            <a:off x="8062740" y="3369128"/>
            <a:ext cx="1408247" cy="143011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prototype</a:t>
            </a:r>
            <a:endParaRPr lang="en-IL" dirty="0"/>
          </a:p>
        </p:txBody>
      </p:sp>
      <p:sp>
        <p:nvSpPr>
          <p:cNvPr id="25" name="Flowchart: Preparation 24">
            <a:extLst>
              <a:ext uri="{FF2B5EF4-FFF2-40B4-BE49-F238E27FC236}">
                <a16:creationId xmlns:a16="http://schemas.microsoft.com/office/drawing/2014/main" id="{67755CDE-E5C0-481C-A81A-6F259FC9017C}"/>
              </a:ext>
            </a:extLst>
          </p:cNvPr>
          <p:cNvSpPr/>
          <p:nvPr/>
        </p:nvSpPr>
        <p:spPr>
          <a:xfrm>
            <a:off x="9818756" y="3533706"/>
            <a:ext cx="1756305" cy="1124891"/>
          </a:xfrm>
          <a:prstGeom prst="flowChartPreparati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loss</a:t>
            </a:r>
            <a:endParaRPr lang="en-IL" dirty="0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F69EC84B-F523-405A-855E-40DBB4724127}"/>
              </a:ext>
            </a:extLst>
          </p:cNvPr>
          <p:cNvSpPr/>
          <p:nvPr/>
        </p:nvSpPr>
        <p:spPr>
          <a:xfrm rot="5400000" flipV="1">
            <a:off x="9721060" y="5305502"/>
            <a:ext cx="1683328" cy="512442"/>
          </a:xfrm>
          <a:prstGeom prst="bentUpArrow">
            <a:avLst>
              <a:gd name="adj1" fmla="val 25000"/>
              <a:gd name="adj2" fmla="val 25000"/>
              <a:gd name="adj3" fmla="val 29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99F0735-BA83-4080-8CCE-D5E94AE090B5}"/>
              </a:ext>
            </a:extLst>
          </p:cNvPr>
          <p:cNvSpPr/>
          <p:nvPr/>
        </p:nvSpPr>
        <p:spPr>
          <a:xfrm>
            <a:off x="7877262" y="5934623"/>
            <a:ext cx="2022207" cy="63473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 embedding parameters</a:t>
            </a:r>
            <a:endParaRPr lang="en-IL" dirty="0"/>
          </a:p>
        </p:txBody>
      </p:sp>
      <p:sp>
        <p:nvSpPr>
          <p:cNvPr id="29" name="Arrow: Bent-Up 28">
            <a:extLst>
              <a:ext uri="{FF2B5EF4-FFF2-40B4-BE49-F238E27FC236}">
                <a16:creationId xmlns:a16="http://schemas.microsoft.com/office/drawing/2014/main" id="{73CA01BC-8B6E-47D6-BC7B-36AE13CC9CC8}"/>
              </a:ext>
            </a:extLst>
          </p:cNvPr>
          <p:cNvSpPr/>
          <p:nvPr/>
        </p:nvSpPr>
        <p:spPr>
          <a:xfrm rot="10800000" flipV="1">
            <a:off x="1065401" y="5899746"/>
            <a:ext cx="6489229" cy="512442"/>
          </a:xfrm>
          <a:prstGeom prst="bentUpArrow">
            <a:avLst>
              <a:gd name="adj1" fmla="val 25000"/>
              <a:gd name="adj2" fmla="val 22544"/>
              <a:gd name="adj3" fmla="val 348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FAF001-53FE-4B5E-A305-C12ECCA1F005}"/>
              </a:ext>
            </a:extLst>
          </p:cNvPr>
          <p:cNvSpPr txBox="1"/>
          <p:nvPr/>
        </p:nvSpPr>
        <p:spPr>
          <a:xfrm>
            <a:off x="158142" y="2594795"/>
            <a:ext cx="201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Dataset - all classes</a:t>
            </a:r>
            <a:endParaRPr lang="en-IL" i="1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3C82678-FDC9-4772-BD7E-9A630CA89047}"/>
              </a:ext>
            </a:extLst>
          </p:cNvPr>
          <p:cNvSpPr/>
          <p:nvPr/>
        </p:nvSpPr>
        <p:spPr>
          <a:xfrm>
            <a:off x="3980464" y="3407768"/>
            <a:ext cx="1551054" cy="13823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Choose 3 examples from each class </a:t>
            </a:r>
            <a:endParaRPr lang="en-IL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68C4B12-33B8-410B-BE13-DF15CA974B2B}"/>
              </a:ext>
            </a:extLst>
          </p:cNvPr>
          <p:cNvSpPr/>
          <p:nvPr/>
        </p:nvSpPr>
        <p:spPr>
          <a:xfrm>
            <a:off x="2092135" y="3405995"/>
            <a:ext cx="1538478" cy="138031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Choose 4 </a:t>
            </a:r>
            <a:br>
              <a:rPr lang="en-US" dirty="0"/>
            </a:br>
            <a:r>
              <a:rPr lang="en-US" dirty="0"/>
              <a:t>classes</a:t>
            </a:r>
            <a:endParaRPr lang="en-IL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AF250F8-0876-4886-851C-24D8D98D3B06}"/>
              </a:ext>
            </a:extLst>
          </p:cNvPr>
          <p:cNvSpPr/>
          <p:nvPr/>
        </p:nvSpPr>
        <p:spPr>
          <a:xfrm>
            <a:off x="3648019" y="3909852"/>
            <a:ext cx="493989" cy="37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20D7B921-69C0-48DF-967C-87526B08A87C}"/>
              </a:ext>
            </a:extLst>
          </p:cNvPr>
          <p:cNvSpPr/>
          <p:nvPr/>
        </p:nvSpPr>
        <p:spPr>
          <a:xfrm>
            <a:off x="1790988" y="3909852"/>
            <a:ext cx="516998" cy="37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BB5E8E0-1D4E-408E-921C-D1836D4C775E}"/>
              </a:ext>
            </a:extLst>
          </p:cNvPr>
          <p:cNvSpPr/>
          <p:nvPr/>
        </p:nvSpPr>
        <p:spPr>
          <a:xfrm>
            <a:off x="5848455" y="3374364"/>
            <a:ext cx="1866516" cy="13823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Choose 2 other examples from each class</a:t>
            </a:r>
            <a:endParaRPr lang="en-IL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AD60932-9242-4BBA-B5A7-DA970C221385}"/>
              </a:ext>
            </a:extLst>
          </p:cNvPr>
          <p:cNvSpPr/>
          <p:nvPr/>
        </p:nvSpPr>
        <p:spPr>
          <a:xfrm>
            <a:off x="5535494" y="3909852"/>
            <a:ext cx="493989" cy="37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49F2AAF-19DB-4340-B52D-6125A05ECAD1}"/>
              </a:ext>
            </a:extLst>
          </p:cNvPr>
          <p:cNvSpPr/>
          <p:nvPr/>
        </p:nvSpPr>
        <p:spPr>
          <a:xfrm>
            <a:off x="7740179" y="3909852"/>
            <a:ext cx="493989" cy="37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63A01435-14AA-4509-8F72-6EC1B200178A}"/>
              </a:ext>
            </a:extLst>
          </p:cNvPr>
          <p:cNvSpPr/>
          <p:nvPr/>
        </p:nvSpPr>
        <p:spPr>
          <a:xfrm>
            <a:off x="9470987" y="3909852"/>
            <a:ext cx="493989" cy="37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6D6A5D8-1A79-4046-B54E-F946746D6E5F}"/>
              </a:ext>
            </a:extLst>
          </p:cNvPr>
          <p:cNvSpPr txBox="1"/>
          <p:nvPr/>
        </p:nvSpPr>
        <p:spPr>
          <a:xfrm>
            <a:off x="2384234" y="4782569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Episode</a:t>
            </a:r>
            <a:br>
              <a:rPr lang="en-US" i="1" dirty="0"/>
            </a:br>
            <a:r>
              <a:rPr lang="en-US" i="1" dirty="0"/>
              <a:t>classes</a:t>
            </a:r>
            <a:endParaRPr lang="en-IL" i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ECDC19-61A4-49D3-8B67-4F0D866BD7F2}"/>
              </a:ext>
            </a:extLst>
          </p:cNvPr>
          <p:cNvSpPr txBox="1"/>
          <p:nvPr/>
        </p:nvSpPr>
        <p:spPr>
          <a:xfrm>
            <a:off x="4273329" y="4799239"/>
            <a:ext cx="918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Support</a:t>
            </a:r>
            <a:br>
              <a:rPr lang="en-US" i="1" dirty="0"/>
            </a:br>
            <a:r>
              <a:rPr lang="en-US" i="1" dirty="0"/>
              <a:t>set</a:t>
            </a:r>
            <a:endParaRPr lang="en-IL" i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A6619C-57D3-4486-9CF5-1A58C962D5B2}"/>
              </a:ext>
            </a:extLst>
          </p:cNvPr>
          <p:cNvSpPr txBox="1"/>
          <p:nvPr/>
        </p:nvSpPr>
        <p:spPr>
          <a:xfrm>
            <a:off x="6445531" y="4756709"/>
            <a:ext cx="762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Query</a:t>
            </a:r>
            <a:br>
              <a:rPr lang="en-US" i="1" dirty="0"/>
            </a:br>
            <a:r>
              <a:rPr lang="en-US" i="1" dirty="0"/>
              <a:t>set</a:t>
            </a:r>
            <a:endParaRPr lang="en-IL" i="1" dirty="0"/>
          </a:p>
        </p:txBody>
      </p:sp>
    </p:spTree>
    <p:extLst>
      <p:ext uri="{BB962C8B-B14F-4D97-AF65-F5344CB8AC3E}">
        <p14:creationId xmlns:p14="http://schemas.microsoft.com/office/powerpoint/2010/main" val="359865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A4F8-931F-48E5-B8AE-9774E982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Prototypical Networks - Training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A7A0EC-64E8-4045-8D2D-0321CD3882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inputs (dataset) for training</a:t>
                </a:r>
              </a:p>
              <a:p>
                <a:pPr lvl="1"/>
                <a:r>
                  <a:rPr lang="en-US" dirty="0"/>
                  <a:t>Set of N labeled inputs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-dimensional feature vector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a class label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Model: 3 main points</a:t>
                </a:r>
              </a:p>
              <a:p>
                <a:pPr lvl="1"/>
                <a:r>
                  <a:rPr lang="en-US" dirty="0"/>
                  <a:t>How to create support set, query set, and prototype?</a:t>
                </a:r>
              </a:p>
              <a:p>
                <a:pPr lvl="1"/>
                <a:r>
                  <a:rPr lang="en-US" dirty="0"/>
                  <a:t>How to measure distance to prototype?</a:t>
                </a:r>
              </a:p>
              <a:p>
                <a:pPr lvl="1"/>
                <a:r>
                  <a:rPr lang="en-US" dirty="0"/>
                  <a:t>What is the loss function?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A7A0EC-64E8-4045-8D2D-0321CD3882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958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E8A-A714-4D4A-8D32-593BCF5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episode build &amp; learning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0" dirty="0"/>
                  <a:t>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</a:p>
              <a:p>
                <a:pPr marL="0" indent="0">
                  <a:buNone/>
                </a:pPr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do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  <a:blipFill>
                <a:blip r:embed="rId2"/>
                <a:stretch>
                  <a:fillRect l="-928" t="-191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/>
              <p:nvPr/>
            </p:nvSpPr>
            <p:spPr>
              <a:xfrm>
                <a:off x="6233020" y="1632789"/>
                <a:ext cx="5120780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number of classes in episode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support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number of support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query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number of query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𝑉𝑘</m:t>
                        </m:r>
                      </m:sub>
                    </m:sSub>
                  </m:oMath>
                </a14:m>
                <a:r>
                  <a:rPr lang="en-US" dirty="0"/>
                  <a:t>= set of all inputs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= loss function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020" y="1632789"/>
                <a:ext cx="5120780" cy="2327881"/>
              </a:xfrm>
              <a:prstGeom prst="rect">
                <a:avLst/>
              </a:prstGeom>
              <a:blipFill>
                <a:blip r:embed="rId3"/>
                <a:stretch>
                  <a:fillRect l="-713" t="-15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561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DFA4906-2B22-4DFB-B70E-F9950375462A}"/>
              </a:ext>
            </a:extLst>
          </p:cNvPr>
          <p:cNvSpPr/>
          <p:nvPr/>
        </p:nvSpPr>
        <p:spPr>
          <a:xfrm>
            <a:off x="838200" y="3843969"/>
            <a:ext cx="10442510" cy="2254285"/>
          </a:xfrm>
          <a:prstGeom prst="rect">
            <a:avLst/>
          </a:prstGeom>
          <a:solidFill>
            <a:srgbClr val="00B050">
              <a:alpha val="0"/>
            </a:srgbClr>
          </a:solidFill>
          <a:ln w="28575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B86E8A-A714-4D4A-8D32-593BCF5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Prototypical Networks – Algorithm – 2 parts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0" dirty="0"/>
                  <a:t>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</a:p>
              <a:p>
                <a:pPr marL="0" indent="0">
                  <a:buNone/>
                </a:pPr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do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  <a:blipFill>
                <a:blip r:embed="rId2"/>
                <a:stretch>
                  <a:fillRect l="-928" t="-191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/>
              <p:nvPr/>
            </p:nvSpPr>
            <p:spPr>
              <a:xfrm>
                <a:off x="6233020" y="1632789"/>
                <a:ext cx="5120780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number of classes in episode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support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number of support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query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number of query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𝑉𝑘</m:t>
                        </m:r>
                      </m:sub>
                    </m:sSub>
                  </m:oMath>
                </a14:m>
                <a:r>
                  <a:rPr lang="en-US" dirty="0"/>
                  <a:t>= set of all inputs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= loss function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020" y="1632789"/>
                <a:ext cx="5120780" cy="2327881"/>
              </a:xfrm>
              <a:prstGeom prst="rect">
                <a:avLst/>
              </a:prstGeom>
              <a:blipFill>
                <a:blip r:embed="rId3"/>
                <a:stretch>
                  <a:fillRect l="-713" t="-15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381D946-6B52-434E-9893-E8AC1AC0F0C1}"/>
              </a:ext>
            </a:extLst>
          </p:cNvPr>
          <p:cNvSpPr/>
          <p:nvPr/>
        </p:nvSpPr>
        <p:spPr>
          <a:xfrm>
            <a:off x="838200" y="1537540"/>
            <a:ext cx="4883092" cy="2254284"/>
          </a:xfrm>
          <a:prstGeom prst="rect">
            <a:avLst/>
          </a:prstGeom>
          <a:solidFill>
            <a:schemeClr val="accent2">
              <a:alpha val="0"/>
            </a:schemeClr>
          </a:solidFill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F2DBD5-12E9-4946-9A0C-92E1BB05F4AA}"/>
              </a:ext>
            </a:extLst>
          </p:cNvPr>
          <p:cNvSpPr/>
          <p:nvPr/>
        </p:nvSpPr>
        <p:spPr>
          <a:xfrm>
            <a:off x="6096000" y="2004292"/>
            <a:ext cx="3066473" cy="109912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Choose support and query sets, and create prototype</a:t>
            </a:r>
            <a:endParaRPr lang="en-I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40A2BC-1BAF-411E-ADBB-9DFA6817B359}"/>
              </a:ext>
            </a:extLst>
          </p:cNvPr>
          <p:cNvSpPr/>
          <p:nvPr/>
        </p:nvSpPr>
        <p:spPr>
          <a:xfrm>
            <a:off x="6095999" y="4077066"/>
            <a:ext cx="3066473" cy="10991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loss and learn parameter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37635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E8A-A714-4D4A-8D32-593BCF5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Alg. Explanation, 1</a:t>
            </a:r>
            <a:r>
              <a:rPr lang="en-US" baseline="30000" dirty="0"/>
              <a:t>st</a:t>
            </a:r>
            <a:r>
              <a:rPr lang="en-US" dirty="0"/>
              <a:t> part – </a:t>
            </a:r>
            <a:r>
              <a:rPr lang="ru-RU" dirty="0"/>
              <a:t>4</a:t>
            </a:r>
            <a:r>
              <a:rPr lang="en-US" dirty="0"/>
              <a:t>-way-3-shot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  <a:blipFill>
                <a:blip r:embed="rId2"/>
                <a:stretch>
                  <a:fillRect l="-1043" t="-20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/>
              <p:nvPr/>
            </p:nvSpPr>
            <p:spPr>
              <a:xfrm>
                <a:off x="6233020" y="1632789"/>
                <a:ext cx="5120780" cy="1773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number of classes in episode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support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number of support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query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number of query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𝑉𝑘</m:t>
                        </m:r>
                      </m:sub>
                    </m:sSub>
                  </m:oMath>
                </a14:m>
                <a:r>
                  <a:rPr lang="en-US" dirty="0"/>
                  <a:t>= set of all inputs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020" y="1632789"/>
                <a:ext cx="5120780" cy="1773884"/>
              </a:xfrm>
              <a:prstGeom prst="rect">
                <a:avLst/>
              </a:prstGeom>
              <a:blipFill>
                <a:blip r:embed="rId3"/>
                <a:stretch>
                  <a:fillRect l="-713" t="-2062" b="-44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F48007A-1ED3-4811-BF15-A23BD726868C}"/>
              </a:ext>
            </a:extLst>
          </p:cNvPr>
          <p:cNvSpPr/>
          <p:nvPr/>
        </p:nvSpPr>
        <p:spPr>
          <a:xfrm>
            <a:off x="838200" y="1537539"/>
            <a:ext cx="4337807" cy="475819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94662C-7461-41C3-BE0A-CCBF42BB371E}"/>
              </a:ext>
            </a:extLst>
          </p:cNvPr>
          <p:cNvSpPr/>
          <p:nvPr/>
        </p:nvSpPr>
        <p:spPr>
          <a:xfrm>
            <a:off x="6307665" y="1645910"/>
            <a:ext cx="3620107" cy="307978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C04144-C475-4944-A9B3-F2EE71B38891}"/>
              </a:ext>
            </a:extLst>
          </p:cNvPr>
          <p:cNvSpPr txBox="1"/>
          <p:nvPr/>
        </p:nvSpPr>
        <p:spPr>
          <a:xfrm>
            <a:off x="643813" y="4209756"/>
            <a:ext cx="42203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classes (indices) for the episode: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Goose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Shark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Owl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Hamster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083664-8747-4689-9F68-BF0F81E0C6E3}"/>
                  </a:ext>
                </a:extLst>
              </p:cNvPr>
              <p:cNvSpPr txBox="1"/>
              <p:nvPr/>
            </p:nvSpPr>
            <p:spPr>
              <a:xfrm>
                <a:off x="1894114" y="5317751"/>
                <a:ext cx="9386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8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083664-8747-4689-9F68-BF0F81E0C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114" y="5317751"/>
                <a:ext cx="938654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3B3D6D55-5A98-4635-B99D-CC447D1CC42D}"/>
              </a:ext>
            </a:extLst>
          </p:cNvPr>
          <p:cNvSpPr/>
          <p:nvPr/>
        </p:nvSpPr>
        <p:spPr>
          <a:xfrm>
            <a:off x="3132161" y="5360648"/>
            <a:ext cx="1391093" cy="560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4</a:t>
            </a:r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C2909-2DCA-4518-A6A8-E99F528BC4DD}"/>
              </a:ext>
            </a:extLst>
          </p:cNvPr>
          <p:cNvSpPr txBox="1"/>
          <p:nvPr/>
        </p:nvSpPr>
        <p:spPr>
          <a:xfrm>
            <a:off x="4711359" y="5040750"/>
            <a:ext cx="904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Ant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3194CA-7BB8-4CAD-86D2-FD09AFD71E69}"/>
                  </a:ext>
                </a:extLst>
              </p:cNvPr>
              <p:cNvSpPr txBox="1"/>
              <p:nvPr/>
            </p:nvSpPr>
            <p:spPr>
              <a:xfrm>
                <a:off x="6324802" y="3632433"/>
                <a:ext cx="42203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denotes a set on N elements </a:t>
                </a:r>
                <a:br>
                  <a:rPr lang="en-US" dirty="0"/>
                </a:br>
                <a:r>
                  <a:rPr lang="en-US" dirty="0"/>
                  <a:t>randomly uniformly chosen from set S, </a:t>
                </a:r>
                <a:br>
                  <a:rPr lang="en-US" dirty="0"/>
                </a:br>
                <a:r>
                  <a:rPr lang="en-US" dirty="0"/>
                  <a:t>without replacement</a:t>
                </a:r>
                <a:endParaRPr lang="en-I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3194CA-7BB8-4CAD-86D2-FD09AFD71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802" y="3632433"/>
                <a:ext cx="4220361" cy="923330"/>
              </a:xfrm>
              <a:prstGeom prst="rect">
                <a:avLst/>
              </a:prstGeom>
              <a:blipFill>
                <a:blip r:embed="rId5"/>
                <a:stretch>
                  <a:fillRect l="-1301" t="-3974" r="-1879" b="-993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B1A4DC55-0D7F-466E-9C94-419EDC0807E7}"/>
              </a:ext>
            </a:extLst>
          </p:cNvPr>
          <p:cNvSpPr/>
          <p:nvPr/>
        </p:nvSpPr>
        <p:spPr>
          <a:xfrm>
            <a:off x="6307665" y="3632433"/>
            <a:ext cx="4220361" cy="923330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43848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E8A-A714-4D4A-8D32-593BCF5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Alg. Explanation, 1</a:t>
            </a:r>
            <a:r>
              <a:rPr lang="en-US" baseline="30000" dirty="0"/>
              <a:t>st</a:t>
            </a:r>
            <a:r>
              <a:rPr lang="en-US" dirty="0"/>
              <a:t> part – </a:t>
            </a:r>
            <a:r>
              <a:rPr lang="ru-RU" dirty="0"/>
              <a:t>4</a:t>
            </a:r>
            <a:r>
              <a:rPr lang="en-US" dirty="0"/>
              <a:t>-way-3-shot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  <a:blipFill>
                <a:blip r:embed="rId2"/>
                <a:stretch>
                  <a:fillRect l="-1043" t="-20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/>
              <p:nvPr/>
            </p:nvSpPr>
            <p:spPr>
              <a:xfrm>
                <a:off x="6233020" y="1632789"/>
                <a:ext cx="5120780" cy="1773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number of classes in episode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support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number of support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query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number of query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𝑉𝑘</m:t>
                        </m:r>
                      </m:sub>
                    </m:sSub>
                  </m:oMath>
                </a14:m>
                <a:r>
                  <a:rPr lang="en-US" dirty="0"/>
                  <a:t>= set of all inputs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020" y="1632789"/>
                <a:ext cx="5120780" cy="1773884"/>
              </a:xfrm>
              <a:prstGeom prst="rect">
                <a:avLst/>
              </a:prstGeom>
              <a:blipFill>
                <a:blip r:embed="rId3"/>
                <a:stretch>
                  <a:fillRect l="-713" t="-2062" b="-44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B2509EE-D72E-4530-8653-6181B6ADF262}"/>
              </a:ext>
            </a:extLst>
          </p:cNvPr>
          <p:cNvSpPr/>
          <p:nvPr/>
        </p:nvSpPr>
        <p:spPr>
          <a:xfrm>
            <a:off x="1717522" y="2444691"/>
            <a:ext cx="3591596" cy="418412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58339-F5AF-42F3-B7CA-3C9E6371C99F}"/>
              </a:ext>
            </a:extLst>
          </p:cNvPr>
          <p:cNvSpPr txBox="1"/>
          <p:nvPr/>
        </p:nvSpPr>
        <p:spPr>
          <a:xfrm>
            <a:off x="548413" y="4844807"/>
            <a:ext cx="25334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/>
              <a:t>support</a:t>
            </a:r>
            <a:r>
              <a:rPr lang="en-US" dirty="0"/>
              <a:t> 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Ant</a:t>
            </a:r>
            <a:endParaRPr lang="en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4919CD-5300-42C5-B9A1-5A59796CB215}"/>
              </a:ext>
            </a:extLst>
          </p:cNvPr>
          <p:cNvSpPr/>
          <p:nvPr/>
        </p:nvSpPr>
        <p:spPr>
          <a:xfrm>
            <a:off x="6223690" y="1968759"/>
            <a:ext cx="4480248" cy="563345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DE3CB-8938-4629-9C39-0FA1A6C2231E}"/>
              </a:ext>
            </a:extLst>
          </p:cNvPr>
          <p:cNvSpPr/>
          <p:nvPr/>
        </p:nvSpPr>
        <p:spPr>
          <a:xfrm>
            <a:off x="6225415" y="3060441"/>
            <a:ext cx="4480248" cy="316356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1C771-FBC7-44F3-AF53-14D632AB2646}"/>
                  </a:ext>
                </a:extLst>
              </p:cNvPr>
              <p:cNvSpPr txBox="1"/>
              <p:nvPr/>
            </p:nvSpPr>
            <p:spPr>
              <a:xfrm>
                <a:off x="1879447" y="5362307"/>
                <a:ext cx="149220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=1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𝑐𝑎𝑡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D1C771-FBC7-44F3-AF53-14D632AB2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447" y="5362307"/>
                <a:ext cx="1492203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BDADABE0-7737-4134-B2FC-A203EBDC9344}"/>
              </a:ext>
            </a:extLst>
          </p:cNvPr>
          <p:cNvSpPr/>
          <p:nvPr/>
        </p:nvSpPr>
        <p:spPr>
          <a:xfrm>
            <a:off x="3517641" y="5362307"/>
            <a:ext cx="746449" cy="560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339D3A-D751-4826-886A-2EDDA0CE98B9}"/>
                  </a:ext>
                </a:extLst>
              </p:cNvPr>
              <p:cNvSpPr txBox="1"/>
              <p:nvPr/>
            </p:nvSpPr>
            <p:spPr>
              <a:xfrm>
                <a:off x="4469709" y="4862955"/>
                <a:ext cx="2832122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Set of all images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𝑐𝑎𝑡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cat1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cat2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…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cat10</a:t>
                </a:r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339D3A-D751-4826-886A-2EDDA0CE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709" y="4862955"/>
                <a:ext cx="2832122" cy="1477328"/>
              </a:xfrm>
              <a:prstGeom prst="rect">
                <a:avLst/>
              </a:prstGeom>
              <a:blipFill>
                <a:blip r:embed="rId5"/>
                <a:stretch>
                  <a:fillRect l="-1720" t="-2479" b="-57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260CDC32-AB52-4528-B2B6-A1009B30D29B}"/>
              </a:ext>
            </a:extLst>
          </p:cNvPr>
          <p:cNvSpPr/>
          <p:nvPr/>
        </p:nvSpPr>
        <p:spPr>
          <a:xfrm>
            <a:off x="5850133" y="5376649"/>
            <a:ext cx="1381325" cy="560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3</a:t>
            </a:r>
            <a:endParaRPr lang="en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94003-02D0-4B93-9442-DD3151F60ABE}"/>
              </a:ext>
            </a:extLst>
          </p:cNvPr>
          <p:cNvSpPr txBox="1"/>
          <p:nvPr/>
        </p:nvSpPr>
        <p:spPr>
          <a:xfrm>
            <a:off x="7507450" y="4985784"/>
            <a:ext cx="24488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support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cat9</a:t>
            </a:r>
            <a:endParaRPr lang="en-I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B374A9-BF1A-4565-B865-4D01590214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0469" y="4567179"/>
            <a:ext cx="944378" cy="862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51CB78-E266-47A3-82DE-9B2E852BB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38025" y="5784762"/>
            <a:ext cx="936822" cy="8372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0BA9FF-76C4-4026-A33E-FAEACD56F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6455" y="5168120"/>
            <a:ext cx="954965" cy="877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1453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E8A-A714-4D4A-8D32-593BCF5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Alg. Explanation, 1</a:t>
            </a:r>
            <a:r>
              <a:rPr lang="en-US" baseline="30000" dirty="0"/>
              <a:t>st</a:t>
            </a:r>
            <a:r>
              <a:rPr lang="en-US" dirty="0"/>
              <a:t> part – </a:t>
            </a:r>
            <a:r>
              <a:rPr lang="ru-RU" dirty="0"/>
              <a:t>4</a:t>
            </a:r>
            <a:r>
              <a:rPr lang="en-US" dirty="0"/>
              <a:t>-way-3-shot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  <a:blipFill>
                <a:blip r:embed="rId2"/>
                <a:stretch>
                  <a:fillRect l="-1043" t="-20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/>
              <p:nvPr/>
            </p:nvSpPr>
            <p:spPr>
              <a:xfrm>
                <a:off x="6233020" y="1632789"/>
                <a:ext cx="5120780" cy="1773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number of classes in episode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support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number of support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query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number of query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𝑉𝑘</m:t>
                        </m:r>
                      </m:sub>
                    </m:sSub>
                  </m:oMath>
                </a14:m>
                <a:r>
                  <a:rPr lang="en-US" dirty="0"/>
                  <a:t>= set of all inputs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020" y="1632789"/>
                <a:ext cx="5120780" cy="1773884"/>
              </a:xfrm>
              <a:prstGeom prst="rect">
                <a:avLst/>
              </a:prstGeom>
              <a:blipFill>
                <a:blip r:embed="rId3"/>
                <a:stretch>
                  <a:fillRect l="-713" t="-2062" b="-44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5AB1BD3-76D2-4509-8402-F72925CCC661}"/>
              </a:ext>
            </a:extLst>
          </p:cNvPr>
          <p:cNvSpPr/>
          <p:nvPr/>
        </p:nvSpPr>
        <p:spPr>
          <a:xfrm>
            <a:off x="1739812" y="2863103"/>
            <a:ext cx="4219169" cy="477256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213C0-5A92-40C8-AB69-A3D5210D28A0}"/>
              </a:ext>
            </a:extLst>
          </p:cNvPr>
          <p:cNvSpPr/>
          <p:nvPr/>
        </p:nvSpPr>
        <p:spPr>
          <a:xfrm>
            <a:off x="6225415" y="2752531"/>
            <a:ext cx="4480248" cy="624266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D74AB7-6C04-4BB0-8836-AF91DC805C61}"/>
              </a:ext>
            </a:extLst>
          </p:cNvPr>
          <p:cNvSpPr txBox="1"/>
          <p:nvPr/>
        </p:nvSpPr>
        <p:spPr>
          <a:xfrm>
            <a:off x="548413" y="4844807"/>
            <a:ext cx="2343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/>
              <a:t>query</a:t>
            </a:r>
            <a:r>
              <a:rPr lang="en-US" dirty="0"/>
              <a:t> examples: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Ant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92EB3C-0B32-4C95-915C-8347E76DD080}"/>
                  </a:ext>
                </a:extLst>
              </p:cNvPr>
              <p:cNvSpPr txBox="1"/>
              <p:nvPr/>
            </p:nvSpPr>
            <p:spPr>
              <a:xfrm>
                <a:off x="1552875" y="5399629"/>
                <a:ext cx="1459695" cy="665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=1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𝑐𝑎𝑡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392EB3C-0B32-4C95-915C-8347E76DD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875" y="5399629"/>
                <a:ext cx="1459695" cy="665888"/>
              </a:xfrm>
              <a:prstGeom prst="rect">
                <a:avLst/>
              </a:prstGeom>
              <a:blipFill>
                <a:blip r:embed="rId4"/>
                <a:stretch>
                  <a:fillRect b="-36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ACD90CEB-CDEA-46FC-BE09-2E1FFBDE891D}"/>
              </a:ext>
            </a:extLst>
          </p:cNvPr>
          <p:cNvSpPr/>
          <p:nvPr/>
        </p:nvSpPr>
        <p:spPr>
          <a:xfrm>
            <a:off x="3102947" y="5399629"/>
            <a:ext cx="746449" cy="560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B7FDA1-5CE4-4AD3-9933-425ED1EB93D0}"/>
                  </a:ext>
                </a:extLst>
              </p:cNvPr>
              <p:cNvSpPr txBox="1"/>
              <p:nvPr/>
            </p:nvSpPr>
            <p:spPr>
              <a:xfrm>
                <a:off x="3996642" y="5121806"/>
                <a:ext cx="282904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𝑐𝑎𝑡</m:t>
                    </m:r>
                  </m:oMath>
                </a14:m>
                <a:r>
                  <a:rPr lang="en-US" dirty="0"/>
                  <a:t> without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cat1, cat3, cat4, cat5</a:t>
                </a:r>
                <a:br>
                  <a:rPr lang="en-US" dirty="0"/>
                </a:br>
                <a:r>
                  <a:rPr lang="en-US" dirty="0"/>
                  <a:t>cat6, cat7, cat10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CB7FDA1-5CE4-4AD3-9933-425ED1EB9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6642" y="5121806"/>
                <a:ext cx="2829044" cy="923330"/>
              </a:xfrm>
              <a:prstGeom prst="rect">
                <a:avLst/>
              </a:prstGeom>
              <a:blipFill>
                <a:blip r:embed="rId5"/>
                <a:stretch>
                  <a:fillRect l="-1940" t="-3289" r="-862" b="-92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08FD394-E011-441B-A0E6-85BA6C208470}"/>
              </a:ext>
            </a:extLst>
          </p:cNvPr>
          <p:cNvSpPr txBox="1"/>
          <p:nvPr/>
        </p:nvSpPr>
        <p:spPr>
          <a:xfrm>
            <a:off x="7663773" y="5121806"/>
            <a:ext cx="2259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query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cat5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4590C09-BDE6-4B54-B03F-19FC16081D60}"/>
              </a:ext>
            </a:extLst>
          </p:cNvPr>
          <p:cNvSpPr/>
          <p:nvPr/>
        </p:nvSpPr>
        <p:spPr>
          <a:xfrm>
            <a:off x="6233019" y="5399628"/>
            <a:ext cx="1381325" cy="560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2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37584-10A0-4A79-AB3A-30EB36897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8233" y="4549212"/>
            <a:ext cx="1035948" cy="961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0AF536-6EC1-4DB7-8E2C-82B66A1C6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8232" y="5732573"/>
            <a:ext cx="1035948" cy="1012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688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E8A-A714-4D4A-8D32-593BCF5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Alg. Explanation, 1</a:t>
            </a:r>
            <a:r>
              <a:rPr lang="en-US" baseline="30000" dirty="0"/>
              <a:t>st</a:t>
            </a:r>
            <a:r>
              <a:rPr lang="en-US" dirty="0"/>
              <a:t> part – </a:t>
            </a:r>
            <a:r>
              <a:rPr lang="ru-RU" dirty="0"/>
              <a:t>4</a:t>
            </a:r>
            <a:r>
              <a:rPr lang="en-US" dirty="0"/>
              <a:t>-way-3-shot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  <a:blipFill>
                <a:blip r:embed="rId2"/>
                <a:stretch>
                  <a:fillRect l="-1043" t="-20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/>
              <p:nvPr/>
            </p:nvSpPr>
            <p:spPr>
              <a:xfrm>
                <a:off x="6233020" y="1632789"/>
                <a:ext cx="5120780" cy="1773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number of classes in episode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support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number of support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query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number of query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𝑉𝑘</m:t>
                        </m:r>
                      </m:sub>
                    </m:sSub>
                  </m:oMath>
                </a14:m>
                <a:r>
                  <a:rPr lang="en-US" dirty="0"/>
                  <a:t>= set of all inputs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020" y="1632789"/>
                <a:ext cx="5120780" cy="1773884"/>
              </a:xfrm>
              <a:prstGeom prst="rect">
                <a:avLst/>
              </a:prstGeom>
              <a:blipFill>
                <a:blip r:embed="rId3"/>
                <a:stretch>
                  <a:fillRect l="-713" t="-2062" b="-44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98BE754-E228-4048-82CD-5C7D472C5392}"/>
              </a:ext>
            </a:extLst>
          </p:cNvPr>
          <p:cNvSpPr/>
          <p:nvPr/>
        </p:nvSpPr>
        <p:spPr>
          <a:xfrm>
            <a:off x="1739812" y="3258963"/>
            <a:ext cx="3923870" cy="777959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242A0-09A5-4D44-98AF-5B4DD4F1CA58}"/>
              </a:ext>
            </a:extLst>
          </p:cNvPr>
          <p:cNvSpPr/>
          <p:nvPr/>
        </p:nvSpPr>
        <p:spPr>
          <a:xfrm>
            <a:off x="6307665" y="1645910"/>
            <a:ext cx="3620107" cy="307978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65B56-3887-43D0-BE77-38560742EA16}"/>
              </a:ext>
            </a:extLst>
          </p:cNvPr>
          <p:cNvSpPr/>
          <p:nvPr/>
        </p:nvSpPr>
        <p:spPr>
          <a:xfrm>
            <a:off x="6225415" y="3060441"/>
            <a:ext cx="3702357" cy="316356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1220E-FF56-430E-8B36-C4E3894FF738}"/>
              </a:ext>
            </a:extLst>
          </p:cNvPr>
          <p:cNvSpPr txBox="1"/>
          <p:nvPr/>
        </p:nvSpPr>
        <p:spPr>
          <a:xfrm>
            <a:off x="400512" y="4327924"/>
            <a:ext cx="11057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Compute prototype from embeddings of support examples set. </a:t>
            </a:r>
            <a:endParaRPr lang="en-IL" sz="20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79C7BAB-4DF4-4F20-88B9-589503963FD4}"/>
              </a:ext>
            </a:extLst>
          </p:cNvPr>
          <p:cNvGrpSpPr/>
          <p:nvPr/>
        </p:nvGrpSpPr>
        <p:grpSpPr>
          <a:xfrm>
            <a:off x="167966" y="5341400"/>
            <a:ext cx="3012920" cy="1267064"/>
            <a:chOff x="461947" y="5291203"/>
            <a:chExt cx="3012920" cy="12670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D20744E-E62A-4247-A617-3E1925C54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0489" y="5320460"/>
              <a:ext cx="944378" cy="86217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50A067-891C-4680-A399-A607AA293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5010" y="5331865"/>
              <a:ext cx="936822" cy="8372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499252-5060-4D7F-B9B5-F8070A620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947" y="5291203"/>
              <a:ext cx="954965" cy="87787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10B466B-84C5-4640-A592-A496CFD739EE}"/>
                </a:ext>
              </a:extLst>
            </p:cNvPr>
            <p:cNvSpPr/>
            <p:nvPr/>
          </p:nvSpPr>
          <p:spPr>
            <a:xfrm>
              <a:off x="647939" y="6182631"/>
              <a:ext cx="5829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cat2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445097-8CF5-433F-90F3-38A87A890A7A}"/>
                </a:ext>
              </a:extLst>
            </p:cNvPr>
            <p:cNvSpPr/>
            <p:nvPr/>
          </p:nvSpPr>
          <p:spPr>
            <a:xfrm>
              <a:off x="1651931" y="6182631"/>
              <a:ext cx="5829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cat8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17ABFD-31FC-4AC8-BA40-E4D5215C6A68}"/>
                </a:ext>
              </a:extLst>
            </p:cNvPr>
            <p:cNvSpPr/>
            <p:nvPr/>
          </p:nvSpPr>
          <p:spPr>
            <a:xfrm>
              <a:off x="2660078" y="6188935"/>
              <a:ext cx="5829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cat9</a:t>
              </a:r>
            </a:p>
          </p:txBody>
        </p:sp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C077CD8-7CDE-40CC-B950-6BC121DD8C4D}"/>
              </a:ext>
            </a:extLst>
          </p:cNvPr>
          <p:cNvSpPr/>
          <p:nvPr/>
        </p:nvSpPr>
        <p:spPr>
          <a:xfrm>
            <a:off x="7644478" y="5529845"/>
            <a:ext cx="2507612" cy="602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mean vector</a:t>
            </a:r>
            <a:endParaRPr lang="en-I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B16C44-97EB-4788-88F8-EF9AC2C47070}"/>
              </a:ext>
            </a:extLst>
          </p:cNvPr>
          <p:cNvSpPr txBox="1"/>
          <p:nvPr/>
        </p:nvSpPr>
        <p:spPr>
          <a:xfrm>
            <a:off x="8224692" y="4777217"/>
            <a:ext cx="370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are just for example (and fun)</a:t>
            </a:r>
            <a:endParaRPr lang="en-I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A7ED64-7DB8-4450-AB4B-DE489248007E}"/>
              </a:ext>
            </a:extLst>
          </p:cNvPr>
          <p:cNvGrpSpPr/>
          <p:nvPr/>
        </p:nvGrpSpPr>
        <p:grpSpPr>
          <a:xfrm>
            <a:off x="10171987" y="5171682"/>
            <a:ext cx="1503617" cy="1604035"/>
            <a:chOff x="6542412" y="5141259"/>
            <a:chExt cx="1503617" cy="1604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FC9B717-AEE1-4053-85AC-4E44839EB628}"/>
                    </a:ext>
                  </a:extLst>
                </p:cNvPr>
                <p:cNvSpPr/>
                <p:nvPr/>
              </p:nvSpPr>
              <p:spPr>
                <a:xfrm>
                  <a:off x="6542412" y="6375962"/>
                  <a:ext cx="150361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𝑐𝑎𝑡</m:t>
                      </m:r>
                    </m:oMath>
                  </a14:m>
                  <a:r>
                    <a:rPr lang="en-US" dirty="0"/>
                    <a:t> prototype</a:t>
                  </a: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BFC9B717-AEE1-4053-85AC-4E44839EB6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412" y="6375962"/>
                  <a:ext cx="1503617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9836" r="-3659" b="-2459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E584756-5DCD-4F56-8EAF-614FDC285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35198" y="5141259"/>
              <a:ext cx="1326461" cy="131925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2584BD-3ACA-477F-96C0-556CA852A37A}"/>
              </a:ext>
            </a:extLst>
          </p:cNvPr>
          <p:cNvGrpSpPr/>
          <p:nvPr/>
        </p:nvGrpSpPr>
        <p:grpSpPr>
          <a:xfrm>
            <a:off x="5756607" y="4954256"/>
            <a:ext cx="1842445" cy="1766802"/>
            <a:chOff x="2051497" y="4426675"/>
            <a:chExt cx="1842445" cy="1766802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B53E11D-1DA1-494D-BFDD-1A336ECE4D05}"/>
                </a:ext>
              </a:extLst>
            </p:cNvPr>
            <p:cNvGrpSpPr/>
            <p:nvPr/>
          </p:nvGrpSpPr>
          <p:grpSpPr>
            <a:xfrm>
              <a:off x="2051497" y="4426675"/>
              <a:ext cx="1842445" cy="1350600"/>
              <a:chOff x="2051497" y="4426675"/>
              <a:chExt cx="1842445" cy="13506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36C4974-93A9-47FC-B55A-CFA1CC3B11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70663" y="4426675"/>
                <a:ext cx="923279" cy="87787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1570A53-9EA3-45F9-8D78-5D6451F85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1497" y="4899403"/>
                <a:ext cx="902954" cy="877872"/>
              </a:xfrm>
              <a:prstGeom prst="rect">
                <a:avLst/>
              </a:prstGeom>
            </p:spPr>
          </p:pic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EDD4CAD-27DB-463A-95AA-5C077FEB0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69814" y="5292359"/>
              <a:ext cx="896247" cy="901118"/>
            </a:xfrm>
            <a:prstGeom prst="rect">
              <a:avLst/>
            </a:prstGeom>
          </p:spPr>
        </p:pic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5A54B76-1FFF-4E8B-82B2-A687C5472F04}"/>
              </a:ext>
            </a:extLst>
          </p:cNvPr>
          <p:cNvSpPr/>
          <p:nvPr/>
        </p:nvSpPr>
        <p:spPr>
          <a:xfrm>
            <a:off x="3319516" y="5043925"/>
            <a:ext cx="2379713" cy="1574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 to embedding</a:t>
            </a:r>
            <a:br>
              <a:rPr lang="en-US" dirty="0"/>
            </a:br>
            <a:r>
              <a:rPr lang="en-US" dirty="0"/>
              <a:t>space</a:t>
            </a:r>
            <a:endParaRPr lang="en-I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0229F2-97C0-4460-8DE0-BED527A3C641}"/>
              </a:ext>
            </a:extLst>
          </p:cNvPr>
          <p:cNvSpPr txBox="1"/>
          <p:nvPr/>
        </p:nvSpPr>
        <p:spPr>
          <a:xfrm>
            <a:off x="603839" y="4934998"/>
            <a:ext cx="2046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Support set</a:t>
            </a:r>
            <a:endParaRPr lang="en-IL" i="1" dirty="0"/>
          </a:p>
        </p:txBody>
      </p:sp>
    </p:spTree>
    <p:extLst>
      <p:ext uri="{BB962C8B-B14F-4D97-AF65-F5344CB8AC3E}">
        <p14:creationId xmlns:p14="http://schemas.microsoft.com/office/powerpoint/2010/main" val="285299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E8A-A714-4D4A-8D32-593BCF5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Alg. Explanation, 1</a:t>
            </a:r>
            <a:r>
              <a:rPr lang="en-US" baseline="30000" dirty="0"/>
              <a:t>st</a:t>
            </a:r>
            <a:r>
              <a:rPr lang="en-US" dirty="0"/>
              <a:t> part – </a:t>
            </a:r>
            <a:r>
              <a:rPr lang="ru-RU" dirty="0"/>
              <a:t>4</a:t>
            </a:r>
            <a:r>
              <a:rPr lang="en-US" dirty="0"/>
              <a:t>-way-3-shot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  <a:blipFill>
                <a:blip r:embed="rId2"/>
                <a:stretch>
                  <a:fillRect l="-1043" t="-20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/>
              <p:nvPr/>
            </p:nvSpPr>
            <p:spPr>
              <a:xfrm>
                <a:off x="6233020" y="1632789"/>
                <a:ext cx="5120780" cy="1773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number of classes in episode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support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number of support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query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number of query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𝑉𝑘</m:t>
                        </m:r>
                      </m:sub>
                    </m:sSub>
                  </m:oMath>
                </a14:m>
                <a:r>
                  <a:rPr lang="en-US" dirty="0"/>
                  <a:t>= set of all inputs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020" y="1632789"/>
                <a:ext cx="5120780" cy="1773884"/>
              </a:xfrm>
              <a:prstGeom prst="rect">
                <a:avLst/>
              </a:prstGeom>
              <a:blipFill>
                <a:blip r:embed="rId3"/>
                <a:stretch>
                  <a:fillRect l="-713" t="-2062" b="-44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2BA957E-5341-4073-981C-51844E107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7" y="3664409"/>
            <a:ext cx="944378" cy="862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B2D41-EDE9-4C09-97B8-F436294C5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612" y="5408429"/>
            <a:ext cx="936822" cy="8372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1E9CE-B5C5-44B5-ABB9-F24078A3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469" y="4526004"/>
            <a:ext cx="954965" cy="8778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09D3E6-9BFF-4F6C-8A43-55E82217EDD0}"/>
              </a:ext>
            </a:extLst>
          </p:cNvPr>
          <p:cNvSpPr/>
          <p:nvPr/>
        </p:nvSpPr>
        <p:spPr>
          <a:xfrm>
            <a:off x="0" y="6244917"/>
            <a:ext cx="1268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Support set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C54F79-BB0F-402C-83CC-AE8ED7E64274}"/>
              </a:ext>
            </a:extLst>
          </p:cNvPr>
          <p:cNvGrpSpPr/>
          <p:nvPr/>
        </p:nvGrpSpPr>
        <p:grpSpPr>
          <a:xfrm>
            <a:off x="8708577" y="4322290"/>
            <a:ext cx="1096710" cy="2397118"/>
            <a:chOff x="7961891" y="4342595"/>
            <a:chExt cx="1096710" cy="23971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37A8772-537E-4D5D-AFD3-7E8C96E5DDED}"/>
                </a:ext>
              </a:extLst>
            </p:cNvPr>
            <p:cNvGrpSpPr/>
            <p:nvPr/>
          </p:nvGrpSpPr>
          <p:grpSpPr>
            <a:xfrm>
              <a:off x="7992272" y="4342595"/>
              <a:ext cx="1040443" cy="2027786"/>
              <a:chOff x="8130412" y="4648764"/>
              <a:chExt cx="1040443" cy="2027786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2A080D8-81BD-4E32-8553-4910B4F24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4907" y="4648764"/>
                <a:ext cx="1035948" cy="96195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3677284-D502-477B-948D-47F1E61515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30412" y="5714598"/>
                <a:ext cx="1035948" cy="961952"/>
              </a:xfrm>
              <a:prstGeom prst="rect">
                <a:avLst/>
              </a:prstGeom>
            </p:spPr>
          </p:pic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82C4EB-ED91-4F60-867A-ED6C484F17ED}"/>
                </a:ext>
              </a:extLst>
            </p:cNvPr>
            <p:cNvSpPr/>
            <p:nvPr/>
          </p:nvSpPr>
          <p:spPr>
            <a:xfrm>
              <a:off x="7961891" y="6370381"/>
              <a:ext cx="10967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/>
                <a:t>Query set</a:t>
              </a:r>
            </a:p>
          </p:txBody>
        </p:sp>
      </p:grp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D221C42-17DD-4505-AEE1-138D3003A95E}"/>
              </a:ext>
            </a:extLst>
          </p:cNvPr>
          <p:cNvSpPr/>
          <p:nvPr/>
        </p:nvSpPr>
        <p:spPr>
          <a:xfrm>
            <a:off x="3681524" y="5068127"/>
            <a:ext cx="951578" cy="602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Mean</a:t>
            </a:r>
            <a:endParaRPr lang="en-IL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D3404DC-CA87-4456-BB80-15E895B43ADA}"/>
              </a:ext>
            </a:extLst>
          </p:cNvPr>
          <p:cNvGrpSpPr/>
          <p:nvPr/>
        </p:nvGrpSpPr>
        <p:grpSpPr>
          <a:xfrm>
            <a:off x="5659756" y="4725872"/>
            <a:ext cx="1997855" cy="688550"/>
            <a:chOff x="5906016" y="4727027"/>
            <a:chExt cx="1997855" cy="688550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CCF01BB-420E-4665-A312-2658BD2F70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0947" y="4865611"/>
              <a:ext cx="1839078" cy="549966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1528326-EA63-43E4-88BA-C96560F2CC30}"/>
                    </a:ext>
                  </a:extLst>
                </p:cNvPr>
                <p:cNvSpPr/>
                <p:nvPr/>
              </p:nvSpPr>
              <p:spPr>
                <a:xfrm rot="20616531">
                  <a:off x="5906016" y="4727027"/>
                  <a:ext cx="199785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𝑐𝑎𝑡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)=?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1528326-EA63-43E4-88BA-C96560F2CC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16531">
                  <a:off x="5906016" y="4727027"/>
                  <a:ext cx="1997855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7614CE-0CE5-4060-BC05-DF41F8BAF5FA}"/>
              </a:ext>
            </a:extLst>
          </p:cNvPr>
          <p:cNvGrpSpPr/>
          <p:nvPr/>
        </p:nvGrpSpPr>
        <p:grpSpPr>
          <a:xfrm>
            <a:off x="5699168" y="5414421"/>
            <a:ext cx="2003177" cy="637581"/>
            <a:chOff x="5945428" y="5415576"/>
            <a:chExt cx="2003177" cy="63758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840C3B9-59E7-4DDB-BC59-FB05301E8CDE}"/>
                </a:ext>
              </a:extLst>
            </p:cNvPr>
            <p:cNvCxnSpPr>
              <a:cxnSpLocks/>
            </p:cNvCxnSpPr>
            <p:nvPr/>
          </p:nvCxnSpPr>
          <p:spPr>
            <a:xfrm>
              <a:off x="5950947" y="5415576"/>
              <a:ext cx="1866889" cy="45291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8D275C9-36DC-4D93-A9C4-CEC8626013C8}"/>
                    </a:ext>
                  </a:extLst>
                </p:cNvPr>
                <p:cNvSpPr/>
                <p:nvPr/>
              </p:nvSpPr>
              <p:spPr>
                <a:xfrm rot="798717">
                  <a:off x="5945428" y="5683825"/>
                  <a:ext cx="20031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𝑐𝑎𝑡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)=?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8D275C9-36DC-4D93-A9C4-CEC8626013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98717">
                  <a:off x="5945428" y="5683825"/>
                  <a:ext cx="200317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9325A31-2D7A-42F9-BFE4-67878DC82412}"/>
              </a:ext>
            </a:extLst>
          </p:cNvPr>
          <p:cNvSpPr/>
          <p:nvPr/>
        </p:nvSpPr>
        <p:spPr>
          <a:xfrm>
            <a:off x="9956362" y="4844392"/>
            <a:ext cx="1397438" cy="9855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Calculate Loss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F3EA1C-5FD1-4B7E-B744-09D63CE33B21}"/>
                  </a:ext>
                </a:extLst>
              </p:cNvPr>
              <p:cNvSpPr txBox="1"/>
              <p:nvPr/>
            </p:nvSpPr>
            <p:spPr>
              <a:xfrm>
                <a:off x="11303460" y="4980226"/>
                <a:ext cx="7633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:r>
                  <a:rPr lang="en-US" dirty="0"/>
                  <a:t>Learn </a:t>
                </a:r>
                <a:b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EF3EA1C-5FD1-4B7E-B744-09D63CE33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3460" y="4980226"/>
                <a:ext cx="763351" cy="646331"/>
              </a:xfrm>
              <a:prstGeom prst="rect">
                <a:avLst/>
              </a:prstGeom>
              <a:blipFill>
                <a:blip r:embed="rId11"/>
                <a:stretch>
                  <a:fillRect l="-6400" t="-5660" r="-64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F237908-DC3A-4BAE-92F2-7910696ECDBB}"/>
              </a:ext>
            </a:extLst>
          </p:cNvPr>
          <p:cNvGrpSpPr/>
          <p:nvPr/>
        </p:nvGrpSpPr>
        <p:grpSpPr>
          <a:xfrm>
            <a:off x="4591498" y="4779325"/>
            <a:ext cx="1158640" cy="1325563"/>
            <a:chOff x="6542412" y="5141259"/>
            <a:chExt cx="1503617" cy="16040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E8C2CFE-275D-4826-94BA-C16AA4B2E1DF}"/>
                    </a:ext>
                  </a:extLst>
                </p:cNvPr>
                <p:cNvSpPr/>
                <p:nvPr/>
              </p:nvSpPr>
              <p:spPr>
                <a:xfrm>
                  <a:off x="6542412" y="6375962"/>
                  <a:ext cx="150361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𝑐𝑎𝑡</m:t>
                      </m:r>
                    </m:oMath>
                  </a14:m>
                  <a:r>
                    <a:rPr lang="en-US" dirty="0"/>
                    <a:t> prototype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E8C2CFE-275D-4826-94BA-C16AA4B2E1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2412" y="6375962"/>
                  <a:ext cx="1503617" cy="369332"/>
                </a:xfrm>
                <a:prstGeom prst="rect">
                  <a:avLst/>
                </a:prstGeom>
                <a:blipFill>
                  <a:blip r:embed="rId12"/>
                  <a:stretch>
                    <a:fillRect t="-10000" r="-34737" b="-5200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00C7EB0-553D-4C88-8952-17F357DD3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635198" y="5141259"/>
              <a:ext cx="1326461" cy="1319253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D1F8043-84EE-467B-9428-D40064CE897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4236" y="5520849"/>
            <a:ext cx="829971" cy="82064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E911EF6-9CEA-4202-B22A-EE7EA73FE1C7}"/>
              </a:ext>
            </a:extLst>
          </p:cNvPr>
          <p:cNvGrpSpPr/>
          <p:nvPr/>
        </p:nvGrpSpPr>
        <p:grpSpPr>
          <a:xfrm>
            <a:off x="1805237" y="4425520"/>
            <a:ext cx="1842445" cy="1766802"/>
            <a:chOff x="2051497" y="4426675"/>
            <a:chExt cx="1842445" cy="176680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84B3B10-C29A-414A-B043-70332BB2D014}"/>
                </a:ext>
              </a:extLst>
            </p:cNvPr>
            <p:cNvGrpSpPr/>
            <p:nvPr/>
          </p:nvGrpSpPr>
          <p:grpSpPr>
            <a:xfrm>
              <a:off x="2051497" y="4426675"/>
              <a:ext cx="1842445" cy="1350600"/>
              <a:chOff x="2051497" y="4426675"/>
              <a:chExt cx="1842445" cy="1350600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FE46979-85BE-4A6F-AD13-4F826932F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0663" y="4426675"/>
                <a:ext cx="923279" cy="877872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D61E07D-4A9E-4DEA-AA08-4FB1EF414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1497" y="4899403"/>
                <a:ext cx="902954" cy="877872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B8C0E6A-65F3-4C20-8D32-B966BEC94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969814" y="5292359"/>
              <a:ext cx="896247" cy="90111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BF281766-40FA-417D-990A-E1686F0A7894}"/>
                  </a:ext>
                </a:extLst>
              </p:cNvPr>
              <p:cNvSpPr/>
              <p:nvPr/>
            </p:nvSpPr>
            <p:spPr>
              <a:xfrm>
                <a:off x="1064170" y="5018997"/>
                <a:ext cx="728995" cy="6029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BF281766-40FA-417D-990A-E1686F0A7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70" y="5018997"/>
                <a:ext cx="728995" cy="602925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>
            <a:extLst>
              <a:ext uri="{FF2B5EF4-FFF2-40B4-BE49-F238E27FC236}">
                <a16:creationId xmlns:a16="http://schemas.microsoft.com/office/drawing/2014/main" id="{D680EC42-AFF8-4ECD-8AD0-22C911E869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85662" y="4432664"/>
            <a:ext cx="810193" cy="8206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958BD1F8-46E8-420E-9849-52D992C1EB0F}"/>
                  </a:ext>
                </a:extLst>
              </p:cNvPr>
              <p:cNvSpPr/>
              <p:nvPr/>
            </p:nvSpPr>
            <p:spPr>
              <a:xfrm flipH="1">
                <a:off x="8260008" y="5053700"/>
                <a:ext cx="707079" cy="602925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958BD1F8-46E8-420E-9849-52D992C1E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260008" y="5053700"/>
                <a:ext cx="707079" cy="602925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87ABB4A3-365B-4142-9DFD-FEDF17420ECC}"/>
              </a:ext>
            </a:extLst>
          </p:cNvPr>
          <p:cNvSpPr/>
          <p:nvPr/>
        </p:nvSpPr>
        <p:spPr>
          <a:xfrm>
            <a:off x="4501881" y="3339702"/>
            <a:ext cx="1018128" cy="513694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6783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E8A-A714-4D4A-8D32-593BCF5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Alg. Explanation, 2</a:t>
            </a:r>
            <a:r>
              <a:rPr lang="en-US" baseline="30000" dirty="0"/>
              <a:t>nd</a:t>
            </a:r>
            <a:r>
              <a:rPr lang="en-US" dirty="0"/>
              <a:t> part – Loss &amp; Learn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</a:p>
              <a:p>
                <a:pPr marL="0" indent="0">
                  <a:buNone/>
                </a:pPr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do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  <a:blipFill>
                <a:blip r:embed="rId6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/>
              <p:nvPr/>
            </p:nvSpPr>
            <p:spPr>
              <a:xfrm>
                <a:off x="7267162" y="1530057"/>
                <a:ext cx="4564053" cy="1496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number of classes in episode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query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number of query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= loss function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162" y="1530057"/>
                <a:ext cx="4564053" cy="1496885"/>
              </a:xfrm>
              <a:prstGeom prst="rect">
                <a:avLst/>
              </a:prstGeom>
              <a:blipFill>
                <a:blip r:embed="rId3"/>
                <a:stretch>
                  <a:fillRect l="-801" t="-24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00FAD-E79D-4514-B0BA-D4E0F1FD5C79}"/>
                  </a:ext>
                </a:extLst>
              </p:cNvPr>
              <p:cNvSpPr txBox="1"/>
              <p:nvPr/>
            </p:nvSpPr>
            <p:spPr>
              <a:xfrm>
                <a:off x="405210" y="4275004"/>
                <a:ext cx="11426005" cy="24584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Given some distance function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e>
                    </m:d>
                    <m:d>
                      <m:dPr>
                        <m:beg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e>
                    </m:d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Network produces (output layer) SoftMax distribution </a:t>
                </a:r>
                <a:br>
                  <a:rPr lang="en-US" sz="2400" dirty="0"/>
                </a:br>
                <a:r>
                  <a:rPr lang="en-US" sz="2400" dirty="0"/>
                  <a:t>over the distances to class prototypes in the embedding space:     </a:t>
                </a:r>
                <a:br>
                  <a:rPr lang="en-GB" sz="2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L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IL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IL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D00FAD-E79D-4514-B0BA-D4E0F1FD5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10" y="4275004"/>
                <a:ext cx="11426005" cy="2458494"/>
              </a:xfrm>
              <a:prstGeom prst="rect">
                <a:avLst/>
              </a:prstGeom>
              <a:blipFill>
                <a:blip r:embed="rId7"/>
                <a:stretch>
                  <a:fillRect l="-693" t="-2450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88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07FD9-D628-45C8-8D55-53532FA8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Learning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9D94B-42CD-4EDA-97ED-63AF755F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of new data having seen only </a:t>
            </a:r>
            <a:r>
              <a:rPr lang="en-US" b="1" dirty="0"/>
              <a:t>few </a:t>
            </a:r>
            <a:r>
              <a:rPr lang="en-US" dirty="0"/>
              <a:t>training examples</a:t>
            </a:r>
          </a:p>
          <a:p>
            <a:pPr lvl="1"/>
            <a:r>
              <a:rPr lang="en-GB" dirty="0"/>
              <a:t>Computers are expected to learn from few examples like humans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Practically, Few-Shot Learning is useful:</a:t>
            </a:r>
          </a:p>
          <a:p>
            <a:pPr lvl="1"/>
            <a:r>
              <a:rPr lang="en-US" dirty="0"/>
              <a:t>when training examples are hard to find</a:t>
            </a:r>
          </a:p>
          <a:p>
            <a:pPr lvl="2"/>
            <a:r>
              <a:rPr lang="en-US" dirty="0"/>
              <a:t>e.g. images of rare bird species or cases of rare disease </a:t>
            </a:r>
          </a:p>
          <a:p>
            <a:pPr lvl="1"/>
            <a:r>
              <a:rPr lang="en-US" dirty="0"/>
              <a:t>when data labeling / collection cost is high  </a:t>
            </a:r>
          </a:p>
          <a:p>
            <a:pPr lvl="2"/>
            <a:r>
              <a:rPr lang="en-GB" dirty="0"/>
              <a:t>with a huge dataset, correctly labelling can be costly</a:t>
            </a:r>
          </a:p>
          <a:p>
            <a:pPr lvl="1"/>
            <a:r>
              <a:rPr lang="en-GB" dirty="0"/>
              <a:t>Requires less data to train a model</a:t>
            </a:r>
          </a:p>
          <a:p>
            <a:pPr lvl="2"/>
            <a:r>
              <a:rPr lang="en-GB" dirty="0"/>
              <a:t>less training data means low dimensionality in the training dataset, </a:t>
            </a:r>
            <a:br>
              <a:rPr lang="en-GB" dirty="0"/>
            </a:br>
            <a:r>
              <a:rPr lang="en-GB" dirty="0"/>
              <a:t>which can significantly reduce the computational costs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3240773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E8A-A714-4D4A-8D32-593BCF5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Alg. Explanation, 2</a:t>
            </a:r>
            <a:r>
              <a:rPr lang="en-US" baseline="30000" dirty="0"/>
              <a:t>nd</a:t>
            </a:r>
            <a:r>
              <a:rPr lang="en-US" dirty="0"/>
              <a:t> part – Loss &amp; Learn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</a:p>
              <a:p>
                <a:pPr marL="0" indent="0">
                  <a:buNone/>
                </a:pPr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do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  <a:blipFill>
                <a:blip r:embed="rId5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/>
              <p:nvPr/>
            </p:nvSpPr>
            <p:spPr>
              <a:xfrm>
                <a:off x="7267162" y="1530057"/>
                <a:ext cx="4564053" cy="1496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number of classes in episode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query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number of query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= loss function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162" y="1530057"/>
                <a:ext cx="4564053" cy="1496885"/>
              </a:xfrm>
              <a:prstGeom prst="rect">
                <a:avLst/>
              </a:prstGeom>
              <a:blipFill>
                <a:blip r:embed="rId3"/>
                <a:stretch>
                  <a:fillRect l="-801" t="-24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8CC2EA-A24E-471B-9607-2394605A040A}"/>
                  </a:ext>
                </a:extLst>
              </p:cNvPr>
              <p:cNvSpPr txBox="1"/>
              <p:nvPr/>
            </p:nvSpPr>
            <p:spPr>
              <a:xfrm>
                <a:off x="203767" y="4439054"/>
                <a:ext cx="9263506" cy="213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Learning proceeded by SGD to minimize negative log-probability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L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GB" sz="2400" b="0" dirty="0">
                    <a:ea typeface="Cambria Math" panose="02040503050406030204" pitchFamily="18" charset="0"/>
                  </a:rPr>
                </a:br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Where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8CC2EA-A24E-471B-9607-2394605A0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7" y="4439054"/>
                <a:ext cx="9263506" cy="2136675"/>
              </a:xfrm>
              <a:prstGeom prst="rect">
                <a:avLst/>
              </a:prstGeom>
              <a:blipFill>
                <a:blip r:embed="rId6"/>
                <a:stretch>
                  <a:fillRect l="-855" t="-227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2524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E8A-A714-4D4A-8D32-593BCF5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Alg. Explanation, 2</a:t>
            </a:r>
            <a:r>
              <a:rPr lang="en-US" baseline="30000" dirty="0"/>
              <a:t>nd</a:t>
            </a:r>
            <a:r>
              <a:rPr lang="en-US" dirty="0"/>
              <a:t> part – Loss &amp; Learn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</a:p>
              <a:p>
                <a:pPr marL="0" indent="0">
                  <a:buNone/>
                </a:pPr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do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  <a:blipFill>
                <a:blip r:embed="rId6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/>
              <p:nvPr/>
            </p:nvSpPr>
            <p:spPr>
              <a:xfrm>
                <a:off x="7267162" y="1530057"/>
                <a:ext cx="4564053" cy="1496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number of classes in episode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query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number of query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= loss function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162" y="1530057"/>
                <a:ext cx="4564053" cy="1496885"/>
              </a:xfrm>
              <a:prstGeom prst="rect">
                <a:avLst/>
              </a:prstGeom>
              <a:blipFill>
                <a:blip r:embed="rId3"/>
                <a:stretch>
                  <a:fillRect l="-801" t="-24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E5B6C8C2-7083-40F5-9402-D6CEA1093CCF}"/>
              </a:ext>
            </a:extLst>
          </p:cNvPr>
          <p:cNvSpPr/>
          <p:nvPr/>
        </p:nvSpPr>
        <p:spPr>
          <a:xfrm>
            <a:off x="4445688" y="2982071"/>
            <a:ext cx="5967274" cy="777959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D5DFFB-E3AE-4CC7-8264-B729D9C031B2}"/>
                  </a:ext>
                </a:extLst>
              </p:cNvPr>
              <p:cNvSpPr txBox="1"/>
              <p:nvPr/>
            </p:nvSpPr>
            <p:spPr>
              <a:xfrm>
                <a:off x="9220650" y="4668739"/>
                <a:ext cx="2384627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L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IL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D5DFFB-E3AE-4CC7-8264-B729D9C03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650" y="4668739"/>
                <a:ext cx="2384627" cy="439736"/>
              </a:xfrm>
              <a:prstGeom prst="rect">
                <a:avLst/>
              </a:prstGeom>
              <a:blipFill>
                <a:blip r:embed="rId5"/>
                <a:stretch>
                  <a:fillRect b="-97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DA5860E6-4463-41E8-A9EB-96837A87F752}"/>
              </a:ext>
            </a:extLst>
          </p:cNvPr>
          <p:cNvSpPr/>
          <p:nvPr/>
        </p:nvSpPr>
        <p:spPr>
          <a:xfrm>
            <a:off x="9220649" y="4609903"/>
            <a:ext cx="2384627" cy="557408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10462CC-D377-42F0-B031-179B898D78AA}"/>
              </a:ext>
            </a:extLst>
          </p:cNvPr>
          <p:cNvSpPr/>
          <p:nvPr/>
        </p:nvSpPr>
        <p:spPr>
          <a:xfrm rot="8297273">
            <a:off x="8655830" y="3976195"/>
            <a:ext cx="541175" cy="6364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088CC-8375-4EC1-AB23-47585C231AA0}"/>
                  </a:ext>
                </a:extLst>
              </p:cNvPr>
              <p:cNvSpPr txBox="1"/>
              <p:nvPr/>
            </p:nvSpPr>
            <p:spPr>
              <a:xfrm>
                <a:off x="203767" y="4439054"/>
                <a:ext cx="9263506" cy="2136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Learning proceeded by SGD to minimize negative log-probability 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IL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br>
                  <a:rPr lang="en-GB" sz="2400" b="0" dirty="0">
                    <a:ea typeface="Cambria Math" panose="02040503050406030204" pitchFamily="18" charset="0"/>
                  </a:rPr>
                </a:br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ea typeface="Cambria Math" panose="02040503050406030204" pitchFamily="18" charset="0"/>
                  </a:rPr>
                  <a:t>Where</a:t>
                </a:r>
                <a:br>
                  <a:rPr lang="en-US" sz="24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IL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IL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𝑒𝑥𝑝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B088CC-8375-4EC1-AB23-47585C231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67" y="4439054"/>
                <a:ext cx="9263506" cy="2136675"/>
              </a:xfrm>
              <a:prstGeom prst="rect">
                <a:avLst/>
              </a:prstGeom>
              <a:blipFill>
                <a:blip r:embed="rId7"/>
                <a:stretch>
                  <a:fillRect l="-855" t="-227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547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86E8A-A714-4D4A-8D32-593BCF5BD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Prototypical Networks – Full Algorithm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0" dirty="0"/>
                  <a:t>V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\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f</a:t>
                </a:r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} do</a:t>
                </a:r>
              </a:p>
              <a:p>
                <a:pPr marL="0" indent="0">
                  <a:buNone/>
                </a:pPr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do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𝑙𝑜𝑔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B56284-0445-4FD5-B6C8-3B2505DBE0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7540"/>
                <a:ext cx="10515600" cy="4765258"/>
              </a:xfrm>
              <a:blipFill>
                <a:blip r:embed="rId5"/>
                <a:stretch>
                  <a:fillRect l="-928" t="-191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/>
              <p:nvPr/>
            </p:nvSpPr>
            <p:spPr>
              <a:xfrm>
                <a:off x="6233020" y="1632789"/>
                <a:ext cx="5120780" cy="232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number of classes in episode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support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= number of support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= set of query examples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dirty="0"/>
                  <a:t> = number of query examples per class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𝑉𝑘</m:t>
                        </m:r>
                      </m:sub>
                    </m:sSub>
                  </m:oMath>
                </a14:m>
                <a:r>
                  <a:rPr lang="en-US" dirty="0"/>
                  <a:t>= set of all inputs of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= loss function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C85105-5E10-496E-A9DF-6DE66801A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020" y="1632789"/>
                <a:ext cx="5120780" cy="2327881"/>
              </a:xfrm>
              <a:prstGeom prst="rect">
                <a:avLst/>
              </a:prstGeom>
              <a:blipFill>
                <a:blip r:embed="rId3"/>
                <a:stretch>
                  <a:fillRect l="-713" t="-15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87E66-FA32-46BB-A0F7-19DB2060DCEB}"/>
                  </a:ext>
                </a:extLst>
              </p:cNvPr>
              <p:cNvSpPr txBox="1"/>
              <p:nvPr/>
            </p:nvSpPr>
            <p:spPr>
              <a:xfrm>
                <a:off x="7021908" y="3869027"/>
                <a:ext cx="4331892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One last thing: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What is this </a:t>
                </a:r>
                <a:r>
                  <a:rPr lang="en-US" sz="2400" b="1" dirty="0"/>
                  <a:t>distance</a:t>
                </a:r>
                <a:r>
                  <a:rPr lang="en-US" sz="2400" dirty="0"/>
                  <a:t> function?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e>
                    </m:d>
                    <m:d>
                      <m:dPr>
                        <m:begChr m:val="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B87E66-FA32-46BB-A0F7-19DB2060D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908" y="3869027"/>
                <a:ext cx="4331892" cy="1477328"/>
              </a:xfrm>
              <a:prstGeom prst="rect">
                <a:avLst/>
              </a:prstGeom>
              <a:blipFill>
                <a:blip r:embed="rId6"/>
                <a:stretch>
                  <a:fillRect l="-2250" t="-3306" r="-2813" b="-4214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667E6B4-CBF0-46F4-B74B-2A24A08364E8}"/>
              </a:ext>
            </a:extLst>
          </p:cNvPr>
          <p:cNvSpPr/>
          <p:nvPr/>
        </p:nvSpPr>
        <p:spPr>
          <a:xfrm>
            <a:off x="4725651" y="5301903"/>
            <a:ext cx="1731298" cy="557408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373821-49E3-4775-B54C-1CBC242AC5A4}"/>
              </a:ext>
            </a:extLst>
          </p:cNvPr>
          <p:cNvSpPr/>
          <p:nvPr/>
        </p:nvSpPr>
        <p:spPr>
          <a:xfrm>
            <a:off x="8583308" y="5292550"/>
            <a:ext cx="2043403" cy="557408"/>
          </a:xfrm>
          <a:prstGeom prst="rect">
            <a:avLst/>
          </a:prstGeom>
          <a:solidFill>
            <a:schemeClr val="accent4">
              <a:lumMod val="40000"/>
              <a:lumOff val="60000"/>
              <a:alpha val="2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1D44E7C-F918-477C-A5ED-FFA142C009F7}"/>
              </a:ext>
            </a:extLst>
          </p:cNvPr>
          <p:cNvSpPr/>
          <p:nvPr/>
        </p:nvSpPr>
        <p:spPr>
          <a:xfrm>
            <a:off x="6391564" y="4198746"/>
            <a:ext cx="630344" cy="480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4036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290C-B56D-411C-872C-5D556600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Prototypical Networks – Distance metric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15263-985F-4E9F-8F99-4CD09EE191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9350"/>
                <a:ext cx="10515600" cy="47676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general, any distance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</m:e>
                    </m:d>
                    <m:d>
                      <m:dPr>
                        <m:beg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e>
                    </m:d>
                  </m:oMath>
                </a14:m>
                <a:r>
                  <a:rPr lang="en-US" dirty="0"/>
                  <a:t> is permissible</a:t>
                </a:r>
              </a:p>
              <a:p>
                <a:pPr lvl="1"/>
                <a:r>
                  <a:rPr lang="en-US" dirty="0"/>
                  <a:t>Cosine similarity</a:t>
                </a:r>
              </a:p>
              <a:p>
                <a:pPr lvl="1"/>
                <a:r>
                  <a:rPr lang="en-US" dirty="0"/>
                  <a:t>Euclidian distance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But, empirically found, that the choice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vital</a:t>
                </a:r>
              </a:p>
              <a:p>
                <a:endParaRPr lang="en-US" dirty="0"/>
              </a:p>
              <a:p>
                <a:r>
                  <a:rPr lang="en-US" b="1" dirty="0"/>
                  <a:t>Euclidian distance </a:t>
                </a:r>
                <a:r>
                  <a:rPr lang="en-US" dirty="0"/>
                  <a:t>outperforms cosine similarity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615263-985F-4E9F-8F99-4CD09EE19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9350"/>
                <a:ext cx="10515600" cy="4767613"/>
              </a:xfrm>
              <a:blipFill>
                <a:blip r:embed="rId2"/>
                <a:stretch>
                  <a:fillRect l="-1043" t="-20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CB5CF11-04AD-46E2-8180-2803F932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286" y="3959603"/>
            <a:ext cx="3529719" cy="2126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CC50B-2E7B-4C6D-8457-25EE0325D552}"/>
                  </a:ext>
                </a:extLst>
              </p:cNvPr>
              <p:cNvSpPr txBox="1"/>
              <p:nvPr/>
            </p:nvSpPr>
            <p:spPr>
              <a:xfrm>
                <a:off x="9012879" y="2302654"/>
                <a:ext cx="2941126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Reminder: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Euclidian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Cosine similarity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𝑠𝑖𝑚𝑙𝑎𝑟𝑡𝑦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CC50B-2E7B-4C6D-8457-25EE0325D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79" y="2302654"/>
                <a:ext cx="2941126" cy="1754326"/>
              </a:xfrm>
              <a:prstGeom prst="rect">
                <a:avLst/>
              </a:prstGeom>
              <a:blipFill>
                <a:blip r:embed="rId4"/>
                <a:stretch>
                  <a:fillRect l="-1656" t="-20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183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290C-B56D-411C-872C-5D556600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Prototypical Networks – Distance metric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15263-985F-4E9F-8F99-4CD09EE19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350"/>
            <a:ext cx="10515600" cy="4767613"/>
          </a:xfrm>
        </p:spPr>
        <p:txBody>
          <a:bodyPr>
            <a:normAutofit/>
          </a:bodyPr>
          <a:lstStyle/>
          <a:p>
            <a:r>
              <a:rPr lang="en-US" b="1" dirty="0"/>
              <a:t>Euclidian distance </a:t>
            </a:r>
            <a:r>
              <a:rPr lang="en-US" dirty="0"/>
              <a:t>outperforms cosine similarity</a:t>
            </a:r>
          </a:p>
          <a:p>
            <a:endParaRPr lang="en-US" dirty="0"/>
          </a:p>
          <a:p>
            <a:r>
              <a:rPr lang="en-US" dirty="0"/>
              <a:t>An elegant hypothetic explanation is given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Prototype computation yields optimal clustering</a:t>
            </a:r>
            <a:br>
              <a:rPr lang="en-US" dirty="0"/>
            </a:br>
            <a:r>
              <a:rPr lang="en-US" dirty="0"/>
              <a:t>for regular </a:t>
            </a:r>
            <a:r>
              <a:rPr lang="en-US" b="1" dirty="0"/>
              <a:t>Bregman Divergences </a:t>
            </a:r>
            <a:r>
              <a:rPr lang="en-US" dirty="0"/>
              <a:t>functions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Euclidian distance is in Bregman Divergences functions,</a:t>
            </a:r>
            <a:br>
              <a:rPr lang="en-US" dirty="0"/>
            </a:br>
            <a:r>
              <a:rPr lang="en-US" dirty="0"/>
              <a:t>while Cosine similarity is not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Please refer to the article for detailed analysis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5CF11-04AD-46E2-8180-2803F932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286" y="3959603"/>
            <a:ext cx="3529719" cy="21266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CC50B-2E7B-4C6D-8457-25EE0325D552}"/>
                  </a:ext>
                </a:extLst>
              </p:cNvPr>
              <p:cNvSpPr txBox="1"/>
              <p:nvPr/>
            </p:nvSpPr>
            <p:spPr>
              <a:xfrm>
                <a:off x="9012879" y="2302654"/>
                <a:ext cx="2941126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Reminder: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Euclidian distance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Cosine similarity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𝑠𝑖𝑚𝑙𝑎𝑟𝑡𝑦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86CC50B-2E7B-4C6D-8457-25EE0325D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879" y="2302654"/>
                <a:ext cx="2941126" cy="1754326"/>
              </a:xfrm>
              <a:prstGeom prst="rect">
                <a:avLst/>
              </a:prstGeom>
              <a:blipFill>
                <a:blip r:embed="rId3"/>
                <a:stretch>
                  <a:fillRect l="-1656" t="-20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114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86B37-7C85-4356-89F5-156E0F34B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Prototypical Networks - Classification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8BB51-279E-4516-B441-19008E9A5C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Load the pre-trained model with prototypes data</a:t>
                </a:r>
              </a:p>
              <a:p>
                <a:endParaRPr lang="en-US" dirty="0"/>
              </a:p>
              <a:p>
                <a:r>
                  <a:rPr lang="en-US" dirty="0"/>
                  <a:t>Given input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 embedding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Find closest prototype in embedding space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Very fast and efficient!</a:t>
                </a:r>
              </a:p>
              <a:p>
                <a:pPr lvl="1"/>
                <a:r>
                  <a:rPr lang="en-US" dirty="0"/>
                  <a:t>Basically only calculate distances to prototypes and output the nearest one</a:t>
                </a: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48BB51-279E-4516-B441-19008E9A5C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F920BB-E7E5-46A3-B2D9-3A4FC958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121" y="2400345"/>
            <a:ext cx="3805680" cy="23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861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16E30-90BE-4E5F-9085-E957E00FA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&amp; Results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4A7F58-A9E5-42F7-B4E5-B74C1F043E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Architecture explanation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227264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AAE1-5FE1-47A6-A5FB-F930BF1D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- FSL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4900-6125-4BD2-8A0C-93B6C3F39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69" y="1407123"/>
            <a:ext cx="7391400" cy="476717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Omniglot Few-Shot Learning</a:t>
            </a:r>
          </a:p>
          <a:p>
            <a:pPr lvl="1"/>
            <a:r>
              <a:rPr lang="en-GB" dirty="0"/>
              <a:t>contains 1623 different handwritten characters </a:t>
            </a:r>
            <a:br>
              <a:rPr lang="en-GB" dirty="0"/>
            </a:br>
            <a:r>
              <a:rPr lang="en-GB" dirty="0"/>
              <a:t>from 50 different alphabets</a:t>
            </a:r>
          </a:p>
          <a:p>
            <a:pPr lvl="1"/>
            <a:r>
              <a:rPr lang="en-GB" dirty="0"/>
              <a:t>20 examples per character</a:t>
            </a:r>
          </a:p>
          <a:p>
            <a:pPr lvl="1"/>
            <a:r>
              <a:rPr lang="en-GB" dirty="0"/>
              <a:t>each example is drawn by a different human subject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Mini-Image Net Few-Shot Learning</a:t>
            </a:r>
          </a:p>
          <a:p>
            <a:pPr lvl="1"/>
            <a:r>
              <a:rPr lang="en-GB" dirty="0"/>
              <a:t>Subset of ImageNet ILSVRC-2012 challenge set</a:t>
            </a:r>
          </a:p>
          <a:p>
            <a:pPr lvl="1"/>
            <a:r>
              <a:rPr lang="en-GB" dirty="0"/>
              <a:t>Randomly chosen 600 images</a:t>
            </a:r>
          </a:p>
          <a:p>
            <a:pPr marL="457200" lvl="1" indent="0">
              <a:buNone/>
            </a:pPr>
            <a:br>
              <a:rPr lang="en-GB" dirty="0"/>
            </a:br>
            <a:endParaRPr lang="en-GB" dirty="0"/>
          </a:p>
          <a:p>
            <a:r>
              <a:rPr lang="en-GB" dirty="0"/>
              <a:t>Main rival – Matching Networks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DE1298-8EF5-44C1-A643-6EBDB8193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369" y="516498"/>
            <a:ext cx="3344798" cy="2138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F769F4-EE25-4BCA-AEB8-74AD93AF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369" y="3000615"/>
            <a:ext cx="3787365" cy="366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02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7B1B21-FE61-4870-AA07-8EAE077E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FSL Omniglot – CNN Arch.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43FA6A-397F-4C9F-8E48-B62D27DD0170}"/>
              </a:ext>
            </a:extLst>
          </p:cNvPr>
          <p:cNvSpPr txBox="1"/>
          <p:nvPr/>
        </p:nvSpPr>
        <p:spPr>
          <a:xfrm>
            <a:off x="362413" y="3698125"/>
            <a:ext cx="495234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Used by researchers: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CNN blocks are used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all layers, output is flattened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Returns a vector of 64 dimensions at the end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point in the embedding 64-D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4E49E9F-433C-4350-868E-1A2D96F22899}"/>
              </a:ext>
            </a:extLst>
          </p:cNvPr>
          <p:cNvGrpSpPr/>
          <p:nvPr/>
        </p:nvGrpSpPr>
        <p:grpSpPr>
          <a:xfrm>
            <a:off x="4226692" y="1562599"/>
            <a:ext cx="7339283" cy="3103927"/>
            <a:chOff x="4058912" y="1302541"/>
            <a:chExt cx="7339283" cy="310392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02DED2-6848-4844-8B8A-C71738353326}"/>
                </a:ext>
              </a:extLst>
            </p:cNvPr>
            <p:cNvSpPr/>
            <p:nvPr/>
          </p:nvSpPr>
          <p:spPr>
            <a:xfrm>
              <a:off x="5424864" y="2095303"/>
              <a:ext cx="771787" cy="151840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CNN</a:t>
              </a:r>
              <a:br>
                <a:rPr lang="en-GB" dirty="0"/>
              </a:br>
              <a:r>
                <a:rPr lang="en-GB" dirty="0"/>
                <a:t>block</a:t>
              </a:r>
              <a:endParaRPr lang="en-IL" dirty="0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D2D98E25-BF62-40AC-9777-A4B201C11BDF}"/>
                </a:ext>
              </a:extLst>
            </p:cNvPr>
            <p:cNvSpPr/>
            <p:nvPr/>
          </p:nvSpPr>
          <p:spPr>
            <a:xfrm>
              <a:off x="6252582" y="2577669"/>
              <a:ext cx="374705" cy="55367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9A9460-B499-49B5-8F29-37543B380B2E}"/>
                </a:ext>
              </a:extLst>
            </p:cNvPr>
            <p:cNvSpPr/>
            <p:nvPr/>
          </p:nvSpPr>
          <p:spPr>
            <a:xfrm>
              <a:off x="6683218" y="2095303"/>
              <a:ext cx="771787" cy="151840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CNN</a:t>
              </a:r>
              <a:br>
                <a:rPr lang="en-GB" dirty="0"/>
              </a:br>
              <a:r>
                <a:rPr lang="en-GB" dirty="0"/>
                <a:t>block</a:t>
              </a:r>
              <a:endParaRPr lang="en-IL" dirty="0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968EFEF5-C3B3-4217-958D-1850C7F4325F}"/>
                </a:ext>
              </a:extLst>
            </p:cNvPr>
            <p:cNvSpPr/>
            <p:nvPr/>
          </p:nvSpPr>
          <p:spPr>
            <a:xfrm>
              <a:off x="7510936" y="2577669"/>
              <a:ext cx="374705" cy="55367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BFB683F-0076-49E2-98AB-AE0D31DB397A}"/>
                </a:ext>
              </a:extLst>
            </p:cNvPr>
            <p:cNvSpPr/>
            <p:nvPr/>
          </p:nvSpPr>
          <p:spPr>
            <a:xfrm>
              <a:off x="7941572" y="2095303"/>
              <a:ext cx="771787" cy="151840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CNN</a:t>
              </a:r>
              <a:br>
                <a:rPr lang="en-GB" dirty="0"/>
              </a:br>
              <a:r>
                <a:rPr lang="en-GB" dirty="0"/>
                <a:t>block</a:t>
              </a:r>
              <a:endParaRPr lang="en-IL" dirty="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E77ABAFB-0CC4-4283-A955-F7A9729D3673}"/>
                </a:ext>
              </a:extLst>
            </p:cNvPr>
            <p:cNvSpPr/>
            <p:nvPr/>
          </p:nvSpPr>
          <p:spPr>
            <a:xfrm>
              <a:off x="8769290" y="2577669"/>
              <a:ext cx="374705" cy="55367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440FD4D-A955-4164-B505-60F3C36D6CB0}"/>
                </a:ext>
              </a:extLst>
            </p:cNvPr>
            <p:cNvSpPr/>
            <p:nvPr/>
          </p:nvSpPr>
          <p:spPr>
            <a:xfrm>
              <a:off x="9199926" y="2095303"/>
              <a:ext cx="771787" cy="151840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CNN</a:t>
              </a:r>
              <a:br>
                <a:rPr lang="en-GB" dirty="0"/>
              </a:br>
              <a:r>
                <a:rPr lang="en-GB" dirty="0"/>
                <a:t>block</a:t>
              </a:r>
              <a:endParaRPr lang="en-IL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BD150A-7F10-48EB-9C29-C35D9FDF5E4B}"/>
                </a:ext>
              </a:extLst>
            </p:cNvPr>
            <p:cNvSpPr/>
            <p:nvPr/>
          </p:nvSpPr>
          <p:spPr>
            <a:xfrm>
              <a:off x="10458280" y="1302541"/>
              <a:ext cx="324095" cy="310392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Flatten</a:t>
              </a:r>
              <a:endParaRPr lang="en-IL" dirty="0"/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D650CBF-6A7C-4345-9564-9AB82045967E}"/>
                </a:ext>
              </a:extLst>
            </p:cNvPr>
            <p:cNvSpPr/>
            <p:nvPr/>
          </p:nvSpPr>
          <p:spPr>
            <a:xfrm>
              <a:off x="10027644" y="2577669"/>
              <a:ext cx="374705" cy="553673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A322D2-4B0A-44F6-8CAA-2623E8628D90}"/>
                </a:ext>
              </a:extLst>
            </p:cNvPr>
            <p:cNvSpPr txBox="1"/>
            <p:nvPr/>
          </p:nvSpPr>
          <p:spPr>
            <a:xfrm>
              <a:off x="5289028" y="1725971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14x14</a:t>
              </a:r>
              <a:r>
                <a:rPr lang="en-GB" dirty="0"/>
                <a:t>x64</a:t>
              </a:r>
              <a:endParaRPr lang="en-IL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C8AF4D-37D6-4DAF-A510-41E0D8C655F7}"/>
                </a:ext>
              </a:extLst>
            </p:cNvPr>
            <p:cNvSpPr txBox="1"/>
            <p:nvPr/>
          </p:nvSpPr>
          <p:spPr>
            <a:xfrm>
              <a:off x="6627287" y="171717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7x7</a:t>
              </a:r>
              <a:r>
                <a:rPr lang="en-GB" dirty="0"/>
                <a:t>x64</a:t>
              </a:r>
              <a:endParaRPr lang="en-IL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FC5E14-A810-4B3B-9FB3-FBACB4B6BC51}"/>
                </a:ext>
              </a:extLst>
            </p:cNvPr>
            <p:cNvSpPr txBox="1"/>
            <p:nvPr/>
          </p:nvSpPr>
          <p:spPr>
            <a:xfrm>
              <a:off x="7882121" y="1717170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3x3</a:t>
              </a:r>
              <a:r>
                <a:rPr lang="en-GB" dirty="0"/>
                <a:t>x64</a:t>
              </a:r>
              <a:endParaRPr lang="en-IL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0E578C-291E-4835-8A4C-8D3DC66B0C82}"/>
                </a:ext>
              </a:extLst>
            </p:cNvPr>
            <p:cNvSpPr txBox="1"/>
            <p:nvPr/>
          </p:nvSpPr>
          <p:spPr>
            <a:xfrm>
              <a:off x="9149528" y="1725971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1x1</a:t>
              </a:r>
              <a:r>
                <a:rPr lang="en-GB" dirty="0"/>
                <a:t>x64</a:t>
              </a:r>
              <a:endParaRPr lang="en-IL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8F764C-C285-4B04-B868-D527C984EF13}"/>
                </a:ext>
              </a:extLst>
            </p:cNvPr>
            <p:cNvSpPr txBox="1"/>
            <p:nvPr/>
          </p:nvSpPr>
          <p:spPr>
            <a:xfrm>
              <a:off x="10763085" y="2639431"/>
              <a:ext cx="635110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/>
                <a:t>64x1</a:t>
              </a:r>
              <a:endParaRPr lang="en-IL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A5CC5CE-C18B-4AD2-97CD-128E9C0084FA}"/>
                </a:ext>
              </a:extLst>
            </p:cNvPr>
            <p:cNvGrpSpPr/>
            <p:nvPr/>
          </p:nvGrpSpPr>
          <p:grpSpPr>
            <a:xfrm>
              <a:off x="4058912" y="1901612"/>
              <a:ext cx="1321208" cy="1790740"/>
              <a:chOff x="4058912" y="1901612"/>
              <a:chExt cx="1321208" cy="179074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3481199-EEAA-41A5-8199-17DF45F6ED3C}"/>
                  </a:ext>
                </a:extLst>
              </p:cNvPr>
              <p:cNvGrpSpPr/>
              <p:nvPr/>
            </p:nvGrpSpPr>
            <p:grpSpPr>
              <a:xfrm>
                <a:off x="4058912" y="2232965"/>
                <a:ext cx="977276" cy="1105550"/>
                <a:chOff x="3884103" y="2187429"/>
                <a:chExt cx="1144374" cy="1334151"/>
              </a:xfrm>
            </p:grpSpPr>
            <p:sp>
              <p:nvSpPr>
                <p:cNvPr id="9" name="Parallelogram 8">
                  <a:extLst>
                    <a:ext uri="{FF2B5EF4-FFF2-40B4-BE49-F238E27FC236}">
                      <a16:creationId xmlns:a16="http://schemas.microsoft.com/office/drawing/2014/main" id="{A7E05033-2A48-494B-A4EF-9411F42FADB8}"/>
                    </a:ext>
                  </a:extLst>
                </p:cNvPr>
                <p:cNvSpPr/>
                <p:nvPr/>
              </p:nvSpPr>
              <p:spPr>
                <a:xfrm>
                  <a:off x="3884103" y="2187429"/>
                  <a:ext cx="1038820" cy="1241571"/>
                </a:xfrm>
                <a:prstGeom prst="parallelogram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B98ADEAE-DC22-4EB4-9CD0-AC70D12B3C33}"/>
                    </a:ext>
                  </a:extLst>
                </p:cNvPr>
                <p:cNvGrpSpPr/>
                <p:nvPr/>
              </p:nvGrpSpPr>
              <p:grpSpPr>
                <a:xfrm>
                  <a:off x="3933726" y="2233718"/>
                  <a:ext cx="1094751" cy="1287862"/>
                  <a:chOff x="3933726" y="2233718"/>
                  <a:chExt cx="1094751" cy="1287862"/>
                </a:xfrm>
              </p:grpSpPr>
              <p:sp>
                <p:nvSpPr>
                  <p:cNvPr id="24" name="Parallelogram 23">
                    <a:extLst>
                      <a:ext uri="{FF2B5EF4-FFF2-40B4-BE49-F238E27FC236}">
                        <a16:creationId xmlns:a16="http://schemas.microsoft.com/office/drawing/2014/main" id="{973C515D-1A12-4BC8-AAFE-ECC236C06D68}"/>
                      </a:ext>
                    </a:extLst>
                  </p:cNvPr>
                  <p:cNvSpPr/>
                  <p:nvPr/>
                </p:nvSpPr>
                <p:spPr>
                  <a:xfrm>
                    <a:off x="3933726" y="2233718"/>
                    <a:ext cx="1038820" cy="1241571"/>
                  </a:xfrm>
                  <a:prstGeom prst="parallelogram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  <p:sp>
                <p:nvSpPr>
                  <p:cNvPr id="25" name="Parallelogram 24">
                    <a:extLst>
                      <a:ext uri="{FF2B5EF4-FFF2-40B4-BE49-F238E27FC236}">
                        <a16:creationId xmlns:a16="http://schemas.microsoft.com/office/drawing/2014/main" id="{ADF35ACB-AB00-4EFD-9676-76585BFA1FB6}"/>
                      </a:ext>
                    </a:extLst>
                  </p:cNvPr>
                  <p:cNvSpPr/>
                  <p:nvPr/>
                </p:nvSpPr>
                <p:spPr>
                  <a:xfrm>
                    <a:off x="3989657" y="2280007"/>
                    <a:ext cx="1038820" cy="1241571"/>
                  </a:xfrm>
                  <a:prstGeom prst="parallelogram">
                    <a:avLst/>
                  </a:prstGeom>
                </p:spPr>
                <p:style>
                  <a:lnRef idx="1">
                    <a:schemeClr val="dk1"/>
                  </a:lnRef>
                  <a:fillRef idx="2">
                    <a:schemeClr val="dk1"/>
                  </a:fillRef>
                  <a:effectRef idx="1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L"/>
                  </a:p>
                </p:txBody>
              </p:sp>
            </p:grpSp>
          </p:grpSp>
          <p:sp>
            <p:nvSpPr>
              <p:cNvPr id="3" name="Arrow: Right 2">
                <a:extLst>
                  <a:ext uri="{FF2B5EF4-FFF2-40B4-BE49-F238E27FC236}">
                    <a16:creationId xmlns:a16="http://schemas.microsoft.com/office/drawing/2014/main" id="{850BF157-A282-498E-8EA4-A82694FAB7D8}"/>
                  </a:ext>
                </a:extLst>
              </p:cNvPr>
              <p:cNvSpPr/>
              <p:nvPr/>
            </p:nvSpPr>
            <p:spPr>
              <a:xfrm>
                <a:off x="4739069" y="2577669"/>
                <a:ext cx="641051" cy="55367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1EBBEA-671B-41AB-8265-990E8F45F615}"/>
                  </a:ext>
                </a:extLst>
              </p:cNvPr>
              <p:cNvSpPr txBox="1"/>
              <p:nvPr/>
            </p:nvSpPr>
            <p:spPr>
              <a:xfrm>
                <a:off x="4138910" y="1901612"/>
                <a:ext cx="9685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28x28</a:t>
                </a:r>
                <a:r>
                  <a:rPr lang="en-GB" dirty="0"/>
                  <a:t>x3</a:t>
                </a:r>
                <a:endParaRPr lang="en-IL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51752E8-5312-4207-BF40-67ADDBFADD76}"/>
                  </a:ext>
                </a:extLst>
              </p:cNvPr>
              <p:cNvSpPr txBox="1"/>
              <p:nvPr/>
            </p:nvSpPr>
            <p:spPr>
              <a:xfrm>
                <a:off x="4138910" y="3323020"/>
                <a:ext cx="755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image</a:t>
                </a:r>
                <a:endParaRPr lang="en-IL" dirty="0"/>
              </a:p>
            </p:txBody>
          </p: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F0AEE95A-DC07-423F-A570-F0D01F0C929A}"/>
              </a:ext>
            </a:extLst>
          </p:cNvPr>
          <p:cNvSpPr/>
          <p:nvPr/>
        </p:nvSpPr>
        <p:spPr>
          <a:xfrm>
            <a:off x="6177078" y="4396988"/>
            <a:ext cx="370515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 block: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CNN layer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Batch Normalization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ReLU activation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Max Pooling layer (2x2)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3086AA-D71A-4E98-B38B-27524A9B730E}"/>
              </a:ext>
            </a:extLst>
          </p:cNvPr>
          <p:cNvSpPr/>
          <p:nvPr/>
        </p:nvSpPr>
        <p:spPr>
          <a:xfrm>
            <a:off x="458174" y="1517454"/>
            <a:ext cx="4564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Note: </a:t>
            </a:r>
            <a:r>
              <a:rPr lang="en-GB" b="1" dirty="0"/>
              <a:t>you can use any architecture you like</a:t>
            </a:r>
            <a:endParaRPr lang="en-IL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E287BA-AFF9-4ABE-82D0-C531D9F37404}"/>
              </a:ext>
            </a:extLst>
          </p:cNvPr>
          <p:cNvCxnSpPr/>
          <p:nvPr/>
        </p:nvCxnSpPr>
        <p:spPr>
          <a:xfrm flipH="1" flipV="1">
            <a:off x="6096000" y="3698125"/>
            <a:ext cx="699067" cy="62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6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008F-869E-45B8-B5EF-B9855610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FSL Omniglot - Results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2C46-C065-49E2-AE34-3F8F1973E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805" y="2371676"/>
            <a:ext cx="10515600" cy="3260857"/>
          </a:xfrm>
        </p:spPr>
        <p:txBody>
          <a:bodyPr/>
          <a:lstStyle/>
          <a:p>
            <a:r>
              <a:rPr lang="en-US" dirty="0"/>
              <a:t>Prototypical Networks FSL accuracies</a:t>
            </a:r>
          </a:p>
          <a:p>
            <a:pPr lvl="1"/>
            <a:r>
              <a:rPr lang="en-GB" dirty="0"/>
              <a:t>compared against various baselines</a:t>
            </a:r>
          </a:p>
          <a:p>
            <a:pPr lvl="1"/>
            <a:r>
              <a:rPr lang="en-GB" dirty="0"/>
              <a:t>represents the state-of-the-art on this dataset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99DC86B-3EFD-46D9-88AB-EF41F8497502}"/>
              </a:ext>
            </a:extLst>
          </p:cNvPr>
          <p:cNvGrpSpPr/>
          <p:nvPr/>
        </p:nvGrpSpPr>
        <p:grpSpPr>
          <a:xfrm>
            <a:off x="293265" y="4385346"/>
            <a:ext cx="11353800" cy="2162175"/>
            <a:chOff x="293265" y="3076662"/>
            <a:chExt cx="11353800" cy="216217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B31E575-5F27-4EB3-8707-5E33FD77ACB0}"/>
                </a:ext>
              </a:extLst>
            </p:cNvPr>
            <p:cNvGrpSpPr/>
            <p:nvPr/>
          </p:nvGrpSpPr>
          <p:grpSpPr>
            <a:xfrm>
              <a:off x="293265" y="3076662"/>
              <a:ext cx="11353800" cy="2162175"/>
              <a:chOff x="293265" y="3076662"/>
              <a:chExt cx="11353800" cy="21621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EBB8EAD-DD8D-4E51-AD1E-432BFE43A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93265" y="3076662"/>
                <a:ext cx="11353800" cy="21621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0954333-6D81-4EE9-9CFE-B5EB471E6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730" y="3887461"/>
                <a:ext cx="600075" cy="1019175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7F296DC-C1C2-4F4A-8590-04AAFCA7B615}"/>
                </a:ext>
              </a:extLst>
            </p:cNvPr>
            <p:cNvSpPr/>
            <p:nvPr/>
          </p:nvSpPr>
          <p:spPr>
            <a:xfrm>
              <a:off x="7558480" y="3991648"/>
              <a:ext cx="768993" cy="332201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71F168-3362-45C2-B1EB-0F002F8EAAB7}"/>
                </a:ext>
              </a:extLst>
            </p:cNvPr>
            <p:cNvSpPr/>
            <p:nvPr/>
          </p:nvSpPr>
          <p:spPr>
            <a:xfrm>
              <a:off x="8600113" y="4574436"/>
              <a:ext cx="768993" cy="33220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3AD48B-38B3-4753-8B41-7F2EF944AAB0}"/>
                </a:ext>
              </a:extLst>
            </p:cNvPr>
            <p:cNvSpPr/>
            <p:nvPr/>
          </p:nvSpPr>
          <p:spPr>
            <a:xfrm>
              <a:off x="9665776" y="4032456"/>
              <a:ext cx="768993" cy="291393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C99E84-AAEC-4389-828C-06C369CBA01A}"/>
                </a:ext>
              </a:extLst>
            </p:cNvPr>
            <p:cNvSpPr/>
            <p:nvPr/>
          </p:nvSpPr>
          <p:spPr>
            <a:xfrm>
              <a:off x="10731439" y="4323850"/>
              <a:ext cx="768993" cy="250586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9E97821-A15D-418D-A4DD-73DDA6B82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707" y="1789135"/>
            <a:ext cx="3344798" cy="2138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A683BCC-93CF-4B3D-88EC-3A37B3D3B03C}"/>
              </a:ext>
            </a:extLst>
          </p:cNvPr>
          <p:cNvSpPr/>
          <p:nvPr/>
        </p:nvSpPr>
        <p:spPr>
          <a:xfrm>
            <a:off x="8600113" y="6241655"/>
            <a:ext cx="768993" cy="279531"/>
          </a:xfrm>
          <a:prstGeom prst="rect">
            <a:avLst/>
          </a:prstGeom>
          <a:gradFill>
            <a:gsLst>
              <a:gs pos="100000">
                <a:schemeClr val="accent6">
                  <a:lumMod val="110000"/>
                  <a:satMod val="105000"/>
                  <a:tint val="67000"/>
                  <a:alpha val="28000"/>
                </a:schemeClr>
              </a:gs>
              <a:gs pos="10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F7E1B39-9E42-4992-ACD9-276CC6251B53}"/>
              </a:ext>
            </a:extLst>
          </p:cNvPr>
          <p:cNvSpPr/>
          <p:nvPr/>
        </p:nvSpPr>
        <p:spPr>
          <a:xfrm>
            <a:off x="10731438" y="6231528"/>
            <a:ext cx="768993" cy="279531"/>
          </a:xfrm>
          <a:prstGeom prst="rect">
            <a:avLst/>
          </a:prstGeom>
          <a:gradFill>
            <a:gsLst>
              <a:gs pos="100000">
                <a:schemeClr val="accent6">
                  <a:lumMod val="110000"/>
                  <a:satMod val="105000"/>
                  <a:tint val="67000"/>
                  <a:alpha val="28000"/>
                </a:schemeClr>
              </a:gs>
              <a:gs pos="10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14869-0957-4BE9-808A-6B89B7725599}"/>
              </a:ext>
            </a:extLst>
          </p:cNvPr>
          <p:cNvSpPr/>
          <p:nvPr/>
        </p:nvSpPr>
        <p:spPr>
          <a:xfrm>
            <a:off x="9665775" y="6231734"/>
            <a:ext cx="768993" cy="279531"/>
          </a:xfrm>
          <a:prstGeom prst="rect">
            <a:avLst/>
          </a:prstGeom>
          <a:gradFill>
            <a:gsLst>
              <a:gs pos="100000">
                <a:schemeClr val="accent6">
                  <a:lumMod val="110000"/>
                  <a:satMod val="105000"/>
                  <a:tint val="67000"/>
                  <a:alpha val="28000"/>
                </a:schemeClr>
              </a:gs>
              <a:gs pos="10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1CC519-1479-40D4-BAD4-B2B30A3A05D2}"/>
              </a:ext>
            </a:extLst>
          </p:cNvPr>
          <p:cNvSpPr/>
          <p:nvPr/>
        </p:nvSpPr>
        <p:spPr>
          <a:xfrm>
            <a:off x="7558479" y="6223250"/>
            <a:ext cx="768993" cy="279531"/>
          </a:xfrm>
          <a:prstGeom prst="rect">
            <a:avLst/>
          </a:prstGeom>
          <a:gradFill>
            <a:gsLst>
              <a:gs pos="100000">
                <a:schemeClr val="accent6">
                  <a:lumMod val="110000"/>
                  <a:satMod val="105000"/>
                  <a:tint val="67000"/>
                  <a:alpha val="28000"/>
                </a:schemeClr>
              </a:gs>
              <a:gs pos="10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2194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D1723-EA01-44A0-98E4-709FD6CA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D12AE-F488-4982-88CF-D8F344544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954854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008F-869E-45B8-B5EF-B9855610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FSL Mini-Image Net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2C46-C065-49E2-AE34-3F8F1973E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473" y="1666417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same four-block embedding architecture as in Omniglot experiments </a:t>
            </a:r>
          </a:p>
          <a:p>
            <a:pPr lvl="1"/>
            <a:r>
              <a:rPr lang="en-GB" dirty="0"/>
              <a:t>results in a 1600-dimensional output</a:t>
            </a:r>
            <a:br>
              <a:rPr lang="en-GB" dirty="0"/>
            </a:br>
            <a:r>
              <a:rPr lang="en-GB" dirty="0"/>
              <a:t>due to increased size of images</a:t>
            </a:r>
            <a:br>
              <a:rPr lang="en-GB" dirty="0"/>
            </a:br>
            <a:endParaRPr lang="en-GB" sz="2000" dirty="0"/>
          </a:p>
          <a:p>
            <a:r>
              <a:rPr lang="en-GB" sz="2400" dirty="0"/>
              <a:t>accuracy reported with 95% confidence intervals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424C1-152C-4468-BE4D-7B99DBCE0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813" y="2510962"/>
            <a:ext cx="3787365" cy="36660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2A038A2-6CBA-4DF6-A8EA-1FB92920D82F}"/>
              </a:ext>
            </a:extLst>
          </p:cNvPr>
          <p:cNvGrpSpPr/>
          <p:nvPr/>
        </p:nvGrpSpPr>
        <p:grpSpPr>
          <a:xfrm>
            <a:off x="116746" y="4110606"/>
            <a:ext cx="7679120" cy="2066357"/>
            <a:chOff x="363054" y="2628407"/>
            <a:chExt cx="7307590" cy="192474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AC4C12-56F3-47EE-9083-95647BC62CF9}"/>
                </a:ext>
              </a:extLst>
            </p:cNvPr>
            <p:cNvGrpSpPr/>
            <p:nvPr/>
          </p:nvGrpSpPr>
          <p:grpSpPr>
            <a:xfrm>
              <a:off x="363054" y="2628407"/>
              <a:ext cx="7307590" cy="1924740"/>
              <a:chOff x="258845" y="2885420"/>
              <a:chExt cx="7307590" cy="1924740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721BDB0-44EB-4A65-8028-46CA726B13A5}"/>
                  </a:ext>
                </a:extLst>
              </p:cNvPr>
              <p:cNvGrpSpPr/>
              <p:nvPr/>
            </p:nvGrpSpPr>
            <p:grpSpPr>
              <a:xfrm>
                <a:off x="258845" y="2885420"/>
                <a:ext cx="7307590" cy="1924740"/>
                <a:chOff x="545283" y="2860253"/>
                <a:chExt cx="7307590" cy="1924740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EA46BFEB-E861-4B81-A62F-E9FAC89656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5283" y="2860253"/>
                  <a:ext cx="4383005" cy="1924740"/>
                </a:xfrm>
                <a:prstGeom prst="rect">
                  <a:avLst/>
                </a:prstGeom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1E9C96DD-2A79-433F-9FF7-DE781998C1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28289" y="2860253"/>
                  <a:ext cx="2924584" cy="1904694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4D7AFA4-B596-4A8D-9ADF-587425D77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8284" y="4085438"/>
                <a:ext cx="448475" cy="26844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228E886-3313-4E6D-A37D-2310F8592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5067" y="3847790"/>
                <a:ext cx="493216" cy="237648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1714B58-629E-40B5-844E-7F1A6A763B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5067" y="4285042"/>
                <a:ext cx="448474" cy="281581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EB3C54F-2AFB-4DCB-A339-4C76998909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2855" y="3620774"/>
                <a:ext cx="246608" cy="137494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956C400-38C1-497A-977A-300CFEE46254}"/>
                </a:ext>
              </a:extLst>
            </p:cNvPr>
            <p:cNvSpPr/>
            <p:nvPr/>
          </p:nvSpPr>
          <p:spPr>
            <a:xfrm>
              <a:off x="6306278" y="4005907"/>
              <a:ext cx="1364366" cy="26682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E4D19-BB65-4361-A3F6-4D0B8E92E6A5}"/>
                </a:ext>
              </a:extLst>
            </p:cNvPr>
            <p:cNvSpPr/>
            <p:nvPr/>
          </p:nvSpPr>
          <p:spPr>
            <a:xfrm>
              <a:off x="4790802" y="3775335"/>
              <a:ext cx="1305198" cy="266820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28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81505-8D05-43A4-89A9-B88C82A46A79}"/>
              </a:ext>
            </a:extLst>
          </p:cNvPr>
          <p:cNvSpPr/>
          <p:nvPr/>
        </p:nvSpPr>
        <p:spPr>
          <a:xfrm>
            <a:off x="4769607" y="5855399"/>
            <a:ext cx="1371557" cy="279531"/>
          </a:xfrm>
          <a:prstGeom prst="rect">
            <a:avLst/>
          </a:prstGeom>
          <a:gradFill>
            <a:gsLst>
              <a:gs pos="100000">
                <a:schemeClr val="accent6">
                  <a:lumMod val="110000"/>
                  <a:satMod val="105000"/>
                  <a:tint val="67000"/>
                  <a:alpha val="28000"/>
                </a:schemeClr>
              </a:gs>
              <a:gs pos="10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62F084-165D-4DDA-970D-E49E9E23B5F2}"/>
              </a:ext>
            </a:extLst>
          </p:cNvPr>
          <p:cNvSpPr/>
          <p:nvPr/>
        </p:nvSpPr>
        <p:spPr>
          <a:xfrm>
            <a:off x="6364981" y="5888750"/>
            <a:ext cx="1430885" cy="279531"/>
          </a:xfrm>
          <a:prstGeom prst="rect">
            <a:avLst/>
          </a:prstGeom>
          <a:gradFill>
            <a:gsLst>
              <a:gs pos="100000">
                <a:schemeClr val="accent6">
                  <a:lumMod val="110000"/>
                  <a:satMod val="105000"/>
                  <a:tint val="67000"/>
                  <a:alpha val="28000"/>
                </a:schemeClr>
              </a:gs>
              <a:gs pos="10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989021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2C46-C065-49E2-AE34-3F8F1973E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77" y="1599665"/>
            <a:ext cx="10515600" cy="4658521"/>
          </a:xfrm>
        </p:spPr>
        <p:txBody>
          <a:bodyPr>
            <a:normAutofit/>
          </a:bodyPr>
          <a:lstStyle/>
          <a:p>
            <a:r>
              <a:rPr lang="en-GB" dirty="0"/>
              <a:t>Effect of distance metric and number of classes per training episode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3008F-869E-45B8-B5EF-B9855610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FSL Mini-Image Net</a:t>
            </a:r>
            <a:endParaRPr lang="en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B6BFFC-4BE4-4905-BC5F-0CF3567D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906" y="2227445"/>
            <a:ext cx="5876658" cy="408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993202FE-FF3F-48AF-B8E1-537B6ABB8DA3}"/>
              </a:ext>
            </a:extLst>
          </p:cNvPr>
          <p:cNvSpPr/>
          <p:nvPr/>
        </p:nvSpPr>
        <p:spPr>
          <a:xfrm>
            <a:off x="838200" y="3517864"/>
            <a:ext cx="1812721" cy="822121"/>
          </a:xfrm>
          <a:prstGeom prst="wedgeRoundRectCallout">
            <a:avLst>
              <a:gd name="adj1" fmla="val 75889"/>
              <a:gd name="adj2" fmla="val 331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Higher is better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91789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E2C46-C065-49E2-AE34-3F8F1973E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77" y="1599665"/>
            <a:ext cx="10515600" cy="4658521"/>
          </a:xfrm>
        </p:spPr>
        <p:txBody>
          <a:bodyPr>
            <a:normAutofit/>
          </a:bodyPr>
          <a:lstStyle/>
          <a:p>
            <a:r>
              <a:rPr lang="en-GB" dirty="0"/>
              <a:t>Effect of distance metric and number of classes per training episode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3008F-869E-45B8-B5EF-B98556105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– FSL Mini-Image Net</a:t>
            </a:r>
            <a:endParaRPr lang="en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B6BFFC-4BE4-4905-BC5F-0CF3567D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906" y="2227445"/>
            <a:ext cx="5876658" cy="408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F44142-5B67-4912-846D-45CA79DE8ED8}"/>
              </a:ext>
            </a:extLst>
          </p:cNvPr>
          <p:cNvSpPr/>
          <p:nvPr/>
        </p:nvSpPr>
        <p:spPr>
          <a:xfrm>
            <a:off x="5300443" y="3003258"/>
            <a:ext cx="1100357" cy="304655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E2E1EB-A02C-495F-A213-5FCF25A33914}"/>
              </a:ext>
            </a:extLst>
          </p:cNvPr>
          <p:cNvSpPr/>
          <p:nvPr/>
        </p:nvSpPr>
        <p:spPr>
          <a:xfrm>
            <a:off x="7768204" y="2925228"/>
            <a:ext cx="1100357" cy="3124589"/>
          </a:xfrm>
          <a:prstGeom prst="rect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0246F574-6A62-4482-AEB1-7428725FAE2F}"/>
              </a:ext>
            </a:extLst>
          </p:cNvPr>
          <p:cNvSpPr/>
          <p:nvPr/>
        </p:nvSpPr>
        <p:spPr>
          <a:xfrm>
            <a:off x="9177555" y="2533373"/>
            <a:ext cx="2676089" cy="1325563"/>
          </a:xfrm>
          <a:prstGeom prst="wedgeRoundRectCallout">
            <a:avLst>
              <a:gd name="adj1" fmla="val -77756"/>
              <a:gd name="adj2" fmla="val 60459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dirty="0"/>
              <a:t>In general, Prototypical nets. perform better vs. Matching nets. with Euclidian distance</a:t>
            </a:r>
            <a:endParaRPr lang="en-IL" sz="1600" dirty="0"/>
          </a:p>
        </p:txBody>
      </p:sp>
    </p:spTree>
    <p:extLst>
      <p:ext uri="{BB962C8B-B14F-4D97-AF65-F5344CB8AC3E}">
        <p14:creationId xmlns:p14="http://schemas.microsoft.com/office/powerpoint/2010/main" val="3668285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563F9-E907-4F83-905A-D6484BD66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C65F8-66DF-4277-8F3F-37A09F469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Future Work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4534555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3FB07-DF7C-4199-A666-404925FF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3312E-E409-4247-99DE-A918B7EAA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2473"/>
            <a:ext cx="10515600" cy="5135418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Prototypical Networks is a </a:t>
            </a:r>
            <a:r>
              <a:rPr lang="en-GB" sz="2400" b="1" dirty="0"/>
              <a:t>promising approach </a:t>
            </a:r>
            <a:r>
              <a:rPr lang="en-GB" sz="2400" dirty="0"/>
              <a:t>for few-shot learning</a:t>
            </a:r>
          </a:p>
          <a:p>
            <a:endParaRPr lang="en-GB" sz="2400" dirty="0"/>
          </a:p>
          <a:p>
            <a:r>
              <a:rPr lang="en-GB" sz="2400" b="1" dirty="0"/>
              <a:t>Simple and effective</a:t>
            </a:r>
          </a:p>
          <a:p>
            <a:pPr lvl="1"/>
            <a:r>
              <a:rPr lang="en-GB" sz="1800" dirty="0"/>
              <a:t>far simpler and more efficient than recent meta-learning approaches</a:t>
            </a:r>
          </a:p>
          <a:p>
            <a:pPr lvl="1"/>
            <a:endParaRPr lang="en-GB" sz="1800" dirty="0"/>
          </a:p>
          <a:p>
            <a:r>
              <a:rPr lang="en-GB" sz="2400" b="1" dirty="0"/>
              <a:t>State-of-the-art results </a:t>
            </a:r>
          </a:p>
          <a:p>
            <a:pPr lvl="1"/>
            <a:r>
              <a:rPr lang="en-GB" sz="1800" dirty="0"/>
              <a:t>even without sophisticated extensions and tweaks</a:t>
            </a:r>
          </a:p>
          <a:p>
            <a:pPr lvl="1"/>
            <a:r>
              <a:rPr lang="en-GB" sz="1800" dirty="0"/>
              <a:t>only by carefully considering the chosen distance metric </a:t>
            </a:r>
          </a:p>
          <a:p>
            <a:pPr lvl="1"/>
            <a:r>
              <a:rPr lang="en-GB" sz="1800" dirty="0"/>
              <a:t>and by modifying the episodic learning procedure</a:t>
            </a:r>
          </a:p>
          <a:p>
            <a:pPr lvl="1"/>
            <a:endParaRPr lang="en-GB" sz="1800" dirty="0"/>
          </a:p>
          <a:p>
            <a:r>
              <a:rPr lang="en-GB" sz="2400" dirty="0"/>
              <a:t>Can be generalized from Few-Shot </a:t>
            </a:r>
            <a:r>
              <a:rPr lang="en-GB" sz="2400"/>
              <a:t>to Zero-Shot </a:t>
            </a:r>
            <a:r>
              <a:rPr lang="en-GB" sz="2400" dirty="0"/>
              <a:t>Learning</a:t>
            </a:r>
          </a:p>
          <a:p>
            <a:pPr lvl="1"/>
            <a:r>
              <a:rPr lang="en-GB" sz="2000" dirty="0"/>
              <a:t>Omitted in this presentation due to lack of time</a:t>
            </a:r>
          </a:p>
          <a:p>
            <a:endParaRPr lang="en-GB" sz="2400" dirty="0"/>
          </a:p>
          <a:p>
            <a:r>
              <a:rPr lang="en-GB" sz="2400" dirty="0"/>
              <a:t>Suggested direction for future research </a:t>
            </a:r>
          </a:p>
          <a:p>
            <a:pPr lvl="1"/>
            <a:r>
              <a:rPr lang="en-US" sz="1800" dirty="0"/>
              <a:t>further utilization of distance metric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2538328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6904-EA54-47DA-A24D-B4CCD3E6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BFD2-D33E-459E-B2DC-BB1D11A0D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Mengye</a:t>
            </a:r>
            <a:r>
              <a:rPr lang="en-GB" dirty="0"/>
              <a:t> Ren et al. (2018) </a:t>
            </a:r>
            <a:br>
              <a:rPr lang="en-GB" dirty="0"/>
            </a:br>
            <a:r>
              <a:rPr lang="en-US" dirty="0"/>
              <a:t>“</a:t>
            </a:r>
            <a:r>
              <a:rPr lang="en-GB" dirty="0"/>
              <a:t>Meta-Learning for Semi-Supervised Few-Shot Classification”</a:t>
            </a:r>
          </a:p>
          <a:p>
            <a:pPr lvl="1"/>
            <a:r>
              <a:rPr lang="en-GB" dirty="0"/>
              <a:t>Extended this system to take advantage of additional unlabelled data which might be from the test task classes or from other distractor classes. </a:t>
            </a:r>
            <a:br>
              <a:rPr lang="en-GB" dirty="0"/>
            </a:br>
            <a:r>
              <a:rPr lang="en-GB" dirty="0">
                <a:hlinkClick r:id="rId2"/>
              </a:rPr>
              <a:t>https://arxiv.org/abs/1803.00676</a:t>
            </a:r>
            <a:r>
              <a:rPr lang="en-GB" dirty="0"/>
              <a:t> </a:t>
            </a:r>
          </a:p>
          <a:p>
            <a:pPr lvl="1"/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8C276-BBAC-4CFB-BCAE-E0351D84F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88" y="4169312"/>
            <a:ext cx="7419780" cy="232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01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6904-EA54-47DA-A24D-B4CCD3E62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4BFD2-D33E-459E-B2DC-BB1D11A0D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Boris </a:t>
            </a:r>
            <a:r>
              <a:rPr lang="en-GB" dirty="0" err="1"/>
              <a:t>Oreshkin</a:t>
            </a:r>
            <a:r>
              <a:rPr lang="en-GB" dirty="0"/>
              <a:t> et al. (2018) </a:t>
            </a:r>
            <a:br>
              <a:rPr lang="en-GB" dirty="0"/>
            </a:br>
            <a:r>
              <a:rPr lang="en-GB" dirty="0"/>
              <a:t>“Task dependent adaptive metric for improved few-shot learning”</a:t>
            </a:r>
          </a:p>
          <a:p>
            <a:pPr lvl="1"/>
            <a:r>
              <a:rPr lang="en-GB" dirty="0"/>
              <a:t>Extended this approach by learning a task-dependent metric on the feature space, so that the distance metric changes from place to place in the embedding space.</a:t>
            </a:r>
            <a:br>
              <a:rPr lang="en-GB" dirty="0"/>
            </a:br>
            <a:r>
              <a:rPr lang="en-GB" dirty="0">
                <a:hlinkClick r:id="rId2"/>
              </a:rPr>
              <a:t>https://arxiv.org/abs/1805.10123</a:t>
            </a:r>
            <a:r>
              <a:rPr lang="en-GB" dirty="0"/>
              <a:t> </a:t>
            </a:r>
            <a:endParaRPr lang="en-I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63AB05-962A-419C-A2B7-C9538CA27035}"/>
              </a:ext>
            </a:extLst>
          </p:cNvPr>
          <p:cNvGrpSpPr/>
          <p:nvPr/>
        </p:nvGrpSpPr>
        <p:grpSpPr>
          <a:xfrm>
            <a:off x="5758542" y="3632653"/>
            <a:ext cx="4959468" cy="2860222"/>
            <a:chOff x="5758542" y="3632653"/>
            <a:chExt cx="4959468" cy="28602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FA2D2E7-E95F-40E4-8327-0B33ADD16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542" y="3632653"/>
              <a:ext cx="4959468" cy="2860222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A03D984-A331-4F44-B31F-1D1158BA3E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64664" y="4825364"/>
              <a:ext cx="1020260" cy="1290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A777B17-94DD-4164-80CD-188EB20907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383" y="4402765"/>
              <a:ext cx="460282" cy="33701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4F43D07-125C-492C-8705-8BA7CE788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6140" y="4879909"/>
              <a:ext cx="1" cy="55050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284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322F-FB7B-45F8-A9DE-E0C448AEC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&amp; Sources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7B5D-4197-4E3C-8D45-C7884F060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b="1" dirty="0"/>
              <a:t>Prototypical Networks for Few-shot Learning </a:t>
            </a:r>
            <a:br>
              <a:rPr lang="en-GB" dirty="0"/>
            </a:br>
            <a:r>
              <a:rPr lang="en-GB" dirty="0">
                <a:hlinkClick r:id="rId2"/>
              </a:rPr>
              <a:t>https://arxiv.org/pdf/1703.05175.pdf</a:t>
            </a:r>
            <a:endParaRPr lang="en-GB" dirty="0"/>
          </a:p>
          <a:p>
            <a:r>
              <a:rPr lang="en-GB" dirty="0"/>
              <a:t>GitHub code</a:t>
            </a:r>
            <a:br>
              <a:rPr lang="en-GB" dirty="0"/>
            </a:br>
            <a:r>
              <a:rPr lang="en-GB" dirty="0">
                <a:hlinkClick r:id="rId3"/>
              </a:rPr>
              <a:t>https://github.com/jakesnell/prototypical-networks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Few-shot learning and meta-learning</a:t>
            </a:r>
            <a:br>
              <a:rPr lang="en-GB" dirty="0"/>
            </a:br>
            <a:r>
              <a:rPr lang="en-GB" dirty="0">
                <a:hlinkClick r:id="rId4"/>
              </a:rPr>
              <a:t>https://www.borealisai.com/en/blog/tutorial-2-few-shot-learning-and-meta-learning-i/</a:t>
            </a:r>
            <a:endParaRPr lang="en-GB" dirty="0"/>
          </a:p>
          <a:p>
            <a:r>
              <a:rPr lang="en-GB" dirty="0"/>
              <a:t>Advances in few-shot learning</a:t>
            </a:r>
            <a:br>
              <a:rPr lang="en-GB" dirty="0"/>
            </a:br>
            <a:r>
              <a:rPr lang="en-GB" dirty="0">
                <a:hlinkClick r:id="rId5"/>
              </a:rPr>
              <a:t>https://towardsdatascience.com/advances-in-few-shot-learning-a-guided-tour-36bc10a68b77</a:t>
            </a:r>
            <a:r>
              <a:rPr lang="en-GB" dirty="0"/>
              <a:t> </a:t>
            </a:r>
          </a:p>
          <a:p>
            <a:r>
              <a:rPr lang="en-GB" dirty="0"/>
              <a:t>Understanding few-shot learning in machine learning</a:t>
            </a:r>
            <a:br>
              <a:rPr lang="en-GB" dirty="0"/>
            </a:br>
            <a:r>
              <a:rPr lang="en-GB" dirty="0">
                <a:hlinkClick r:id="rId6"/>
              </a:rPr>
              <a:t>https://medium.com/quick-code/understanding-few-shot-learning-in-machine-learning-bede251a0f67</a:t>
            </a:r>
            <a:r>
              <a:rPr lang="en-GB" dirty="0"/>
              <a:t> </a:t>
            </a:r>
          </a:p>
          <a:p>
            <a:r>
              <a:rPr lang="en-GB" dirty="0"/>
              <a:t>Few-Shot Learning (FSL): What it is &amp; its Applications</a:t>
            </a:r>
            <a:br>
              <a:rPr lang="en-GB" dirty="0"/>
            </a:br>
            <a:r>
              <a:rPr lang="en-GB" dirty="0">
                <a:hlinkClick r:id="rId7"/>
              </a:rPr>
              <a:t>https://research.aimultiple.com/few-shot-learning/</a:t>
            </a:r>
            <a:r>
              <a:rPr lang="en-GB" dirty="0"/>
              <a:t> </a:t>
            </a:r>
          </a:p>
          <a:p>
            <a:r>
              <a:rPr lang="en-GB" dirty="0"/>
              <a:t>Understanding Few-Shot Learning in Computer Vision</a:t>
            </a:r>
            <a:br>
              <a:rPr lang="en-GB" dirty="0"/>
            </a:br>
            <a:r>
              <a:rPr lang="en-GB" dirty="0">
                <a:hlinkClick r:id="rId8"/>
              </a:rPr>
              <a:t>https://neptune.ai/blog/understanding-few-shot-learning-in-computer-vision</a:t>
            </a:r>
            <a:r>
              <a:rPr lang="en-GB" dirty="0"/>
              <a:t> </a:t>
            </a:r>
          </a:p>
          <a:p>
            <a:r>
              <a:rPr lang="en-GB" dirty="0"/>
              <a:t>N-Shot Learning</a:t>
            </a:r>
            <a:br>
              <a:rPr lang="en-GB" dirty="0"/>
            </a:br>
            <a:r>
              <a:rPr lang="en-GB" dirty="0">
                <a:hlinkClick r:id="rId9"/>
              </a:rPr>
              <a:t>https://blog.floydhub.com/n-shot-learning/</a:t>
            </a:r>
            <a:r>
              <a:rPr lang="en-GB" dirty="0"/>
              <a:t> 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45775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C93F-D4FF-4CB6-85F0-6916175E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N-way-K-shot classification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296F4-CC70-4B3A-A793-C87A2B18D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 = the number of classes</a:t>
            </a:r>
          </a:p>
          <a:p>
            <a:r>
              <a:rPr lang="en-GB" dirty="0"/>
              <a:t>K = the number of samples from each class to train on</a:t>
            </a:r>
            <a:endParaRPr lang="en-US" dirty="0"/>
          </a:p>
          <a:p>
            <a:r>
              <a:rPr lang="en-US" dirty="0"/>
              <a:t>Typical example: </a:t>
            </a:r>
            <a:r>
              <a:rPr lang="en-US" b="1" dirty="0"/>
              <a:t>20</a:t>
            </a:r>
            <a:r>
              <a:rPr lang="en-US" dirty="0"/>
              <a:t>-way-</a:t>
            </a:r>
            <a:r>
              <a:rPr lang="en-US" b="1" dirty="0"/>
              <a:t>5</a:t>
            </a:r>
            <a:r>
              <a:rPr lang="en-US" dirty="0"/>
              <a:t>-shot</a:t>
            </a:r>
          </a:p>
          <a:p>
            <a:endParaRPr lang="en-US" dirty="0"/>
          </a:p>
          <a:p>
            <a:r>
              <a:rPr lang="en-GB" dirty="0"/>
              <a:t>Conventional training methods cannot be used</a:t>
            </a:r>
          </a:p>
          <a:p>
            <a:pPr lvl="1"/>
            <a:r>
              <a:rPr lang="en-GB" dirty="0"/>
              <a:t>classification algorithm will depend on far more parameters than there are training examples</a:t>
            </a:r>
          </a:p>
          <a:p>
            <a:pPr lvl="1"/>
            <a:r>
              <a:rPr lang="en-GB" dirty="0"/>
              <a:t>will generalize poorly (highly overfitting)</a:t>
            </a:r>
          </a:p>
        </p:txBody>
      </p:sp>
    </p:spTree>
    <p:extLst>
      <p:ext uri="{BB962C8B-B14F-4D97-AF65-F5344CB8AC3E}">
        <p14:creationId xmlns:p14="http://schemas.microsoft.com/office/powerpoint/2010/main" val="265140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0EF9-0AB4-4680-9BF1-77FDB53F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Meta-Learning Problem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1DAC-DC31-4339-98D2-77527DDE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approach</a:t>
            </a:r>
          </a:p>
          <a:p>
            <a:pPr lvl="1"/>
            <a:r>
              <a:rPr lang="en-US" dirty="0"/>
              <a:t>Learn from training set</a:t>
            </a:r>
          </a:p>
          <a:p>
            <a:pPr lvl="1"/>
            <a:r>
              <a:rPr lang="en-US" dirty="0"/>
              <a:t>Evaluate results on a test set</a:t>
            </a:r>
          </a:p>
          <a:p>
            <a:pPr lvl="1"/>
            <a:endParaRPr lang="en-US" dirty="0"/>
          </a:p>
          <a:p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02951B-6577-48DF-A529-27AABB59B2FC}"/>
              </a:ext>
            </a:extLst>
          </p:cNvPr>
          <p:cNvGrpSpPr/>
          <p:nvPr/>
        </p:nvGrpSpPr>
        <p:grpSpPr>
          <a:xfrm>
            <a:off x="8566077" y="1601683"/>
            <a:ext cx="3219450" cy="3936799"/>
            <a:chOff x="8314150" y="1508377"/>
            <a:chExt cx="3219450" cy="39367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11D90E-BD27-431B-818D-A19EF8BF7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150" y="1825625"/>
              <a:ext cx="3219450" cy="21526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5D17CB-77B6-4E36-B597-B73151EF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4150" y="4378376"/>
              <a:ext cx="3190875" cy="1066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C8D32F-7993-4C56-BD1A-097AB1E1EFF9}"/>
                </a:ext>
              </a:extLst>
            </p:cNvPr>
            <p:cNvSpPr txBox="1"/>
            <p:nvPr/>
          </p:nvSpPr>
          <p:spPr>
            <a:xfrm>
              <a:off x="8314150" y="4113212"/>
              <a:ext cx="889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 set</a:t>
              </a:r>
              <a:endParaRPr lang="en-I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E10C41-007B-4F7B-9E49-CC8F44FAEF7E}"/>
                </a:ext>
              </a:extLst>
            </p:cNvPr>
            <p:cNvSpPr txBox="1"/>
            <p:nvPr/>
          </p:nvSpPr>
          <p:spPr>
            <a:xfrm>
              <a:off x="8314150" y="1508377"/>
              <a:ext cx="977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 set</a:t>
              </a:r>
              <a:endParaRPr lang="en-IL" dirty="0"/>
            </a:p>
          </p:txBody>
        </p:sp>
      </p:grpSp>
    </p:spTree>
    <p:extLst>
      <p:ext uri="{BB962C8B-B14F-4D97-AF65-F5344CB8AC3E}">
        <p14:creationId xmlns:p14="http://schemas.microsoft.com/office/powerpoint/2010/main" val="4211530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0EF9-0AB4-4680-9BF1-77FDB53F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Meta-Learning Problem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1DAC-DC31-4339-98D2-77527DDE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approach</a:t>
            </a:r>
          </a:p>
          <a:p>
            <a:pPr lvl="1"/>
            <a:r>
              <a:rPr lang="en-US" dirty="0"/>
              <a:t>Learn from training set</a:t>
            </a:r>
          </a:p>
          <a:p>
            <a:pPr lvl="1"/>
            <a:r>
              <a:rPr lang="en-US" dirty="0"/>
              <a:t>Evaluate results on a test set</a:t>
            </a:r>
          </a:p>
          <a:p>
            <a:pPr lvl="1"/>
            <a:r>
              <a:rPr lang="en-US" dirty="0"/>
              <a:t>Overfits heavily!</a:t>
            </a:r>
          </a:p>
          <a:p>
            <a:pPr lvl="1"/>
            <a:endParaRPr lang="en-US" dirty="0"/>
          </a:p>
          <a:p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02951B-6577-48DF-A529-27AABB59B2FC}"/>
              </a:ext>
            </a:extLst>
          </p:cNvPr>
          <p:cNvGrpSpPr/>
          <p:nvPr/>
        </p:nvGrpSpPr>
        <p:grpSpPr>
          <a:xfrm>
            <a:off x="8566077" y="1601683"/>
            <a:ext cx="3219450" cy="3936799"/>
            <a:chOff x="8314150" y="1508377"/>
            <a:chExt cx="3219450" cy="39367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11D90E-BD27-431B-818D-A19EF8BF7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150" y="1825625"/>
              <a:ext cx="3219450" cy="21526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5D17CB-77B6-4E36-B597-B73151EF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4150" y="4378376"/>
              <a:ext cx="3190875" cy="1066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C8D32F-7993-4C56-BD1A-097AB1E1EFF9}"/>
                </a:ext>
              </a:extLst>
            </p:cNvPr>
            <p:cNvSpPr txBox="1"/>
            <p:nvPr/>
          </p:nvSpPr>
          <p:spPr>
            <a:xfrm>
              <a:off x="8314150" y="4113212"/>
              <a:ext cx="889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 set</a:t>
              </a:r>
              <a:endParaRPr lang="en-I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E10C41-007B-4F7B-9E49-CC8F44FAEF7E}"/>
                </a:ext>
              </a:extLst>
            </p:cNvPr>
            <p:cNvSpPr txBox="1"/>
            <p:nvPr/>
          </p:nvSpPr>
          <p:spPr>
            <a:xfrm>
              <a:off x="8314150" y="1508377"/>
              <a:ext cx="977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 set</a:t>
              </a:r>
              <a:endParaRPr lang="en-IL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191B526-84AC-4EB2-8275-71B181C62C7F}"/>
              </a:ext>
            </a:extLst>
          </p:cNvPr>
          <p:cNvSpPr/>
          <p:nvPr/>
        </p:nvSpPr>
        <p:spPr>
          <a:xfrm rot="20102319">
            <a:off x="8824871" y="2666813"/>
            <a:ext cx="2733869" cy="65688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</a:t>
            </a:r>
            <a:br>
              <a:rPr lang="en-US" dirty="0"/>
            </a:br>
            <a:r>
              <a:rPr lang="en-US" dirty="0"/>
              <a:t>for classical algorithms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2322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0EF9-0AB4-4680-9BF1-77FDB53F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Meta-Learning Problem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1DAC-DC31-4339-98D2-77527DDED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Classical approach</a:t>
            </a:r>
          </a:p>
          <a:p>
            <a:pPr lvl="1"/>
            <a:r>
              <a:rPr lang="en-US" dirty="0"/>
              <a:t>Learn from training set</a:t>
            </a:r>
          </a:p>
          <a:p>
            <a:pPr lvl="1"/>
            <a:r>
              <a:rPr lang="en-US" dirty="0"/>
              <a:t>Evaluate results on a test set</a:t>
            </a:r>
          </a:p>
          <a:p>
            <a:pPr lvl="1"/>
            <a:r>
              <a:rPr lang="en-US" dirty="0"/>
              <a:t>Overfits heavily!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Meta-Learning approach</a:t>
            </a:r>
          </a:p>
          <a:p>
            <a:pPr lvl="1"/>
            <a:r>
              <a:rPr lang="en-GB" b="1" dirty="0"/>
              <a:t>learn how to learn</a:t>
            </a:r>
          </a:p>
          <a:p>
            <a:endParaRPr lang="en-IL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02951B-6577-48DF-A529-27AABB59B2FC}"/>
              </a:ext>
            </a:extLst>
          </p:cNvPr>
          <p:cNvGrpSpPr/>
          <p:nvPr/>
        </p:nvGrpSpPr>
        <p:grpSpPr>
          <a:xfrm>
            <a:off x="8566077" y="1601683"/>
            <a:ext cx="3219450" cy="3936799"/>
            <a:chOff x="8314150" y="1508377"/>
            <a:chExt cx="3219450" cy="39367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11D90E-BD27-431B-818D-A19EF8BF7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14150" y="1825625"/>
              <a:ext cx="3219450" cy="21526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5D17CB-77B6-4E36-B597-B73151EFB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4150" y="4378376"/>
              <a:ext cx="3190875" cy="10668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C8D32F-7993-4C56-BD1A-097AB1E1EFF9}"/>
                </a:ext>
              </a:extLst>
            </p:cNvPr>
            <p:cNvSpPr txBox="1"/>
            <p:nvPr/>
          </p:nvSpPr>
          <p:spPr>
            <a:xfrm>
              <a:off x="8314150" y="4113212"/>
              <a:ext cx="889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Test set</a:t>
              </a:r>
              <a:endParaRPr lang="en-I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E10C41-007B-4F7B-9E49-CC8F44FAEF7E}"/>
                </a:ext>
              </a:extLst>
            </p:cNvPr>
            <p:cNvSpPr txBox="1"/>
            <p:nvPr/>
          </p:nvSpPr>
          <p:spPr>
            <a:xfrm>
              <a:off x="8314150" y="1508377"/>
              <a:ext cx="977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Train set</a:t>
              </a:r>
              <a:endParaRPr lang="en-IL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191B526-84AC-4EB2-8275-71B181C62C7F}"/>
              </a:ext>
            </a:extLst>
          </p:cNvPr>
          <p:cNvSpPr/>
          <p:nvPr/>
        </p:nvSpPr>
        <p:spPr>
          <a:xfrm rot="20102319">
            <a:off x="8824871" y="2666813"/>
            <a:ext cx="2733869" cy="65688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enough data</a:t>
            </a:r>
            <a:br>
              <a:rPr lang="en-US" dirty="0"/>
            </a:br>
            <a:r>
              <a:rPr lang="en-US" dirty="0"/>
              <a:t>for classical algorithms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759514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059B-6186-4C71-8C8E-E8B0C50C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057"/>
            <a:ext cx="10515600" cy="67479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Meta-Learning</a:t>
            </a:r>
            <a:r>
              <a:rPr lang="en-US" dirty="0"/>
              <a:t> – Example (3-way-2-shot)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9E4CC-4A7C-422E-BBC0-BFBD68B2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3" y="2822789"/>
            <a:ext cx="3228975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7448F-644A-42FA-A31C-8C248A36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385" y="2822789"/>
            <a:ext cx="3219450" cy="2152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0E9AE9-4624-41D4-9C0B-89E2B5FEE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63" y="5394590"/>
            <a:ext cx="3248025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4A598-FB40-435B-B050-A9F2B69CA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2385" y="5394590"/>
            <a:ext cx="3190875" cy="1047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8EB8A7-C0B5-467D-82C5-EB18173128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795" y="2822789"/>
            <a:ext cx="3219450" cy="2152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DD7A27-7C5B-4596-B116-BBCC5369F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795" y="5375540"/>
            <a:ext cx="3190875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9866F7-76C0-4572-9297-CBDDC7D6E313}"/>
              </a:ext>
            </a:extLst>
          </p:cNvPr>
          <p:cNvSpPr txBox="1"/>
          <p:nvPr/>
        </p:nvSpPr>
        <p:spPr>
          <a:xfrm>
            <a:off x="75502" y="6478375"/>
            <a:ext cx="7521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from: </a:t>
            </a:r>
            <a:r>
              <a:rPr lang="en-US" sz="1400" dirty="0">
                <a:hlinkClick r:id="rId8"/>
              </a:rPr>
              <a:t>https://www.borealisai.com/en/blog/tutorial-2-few-shot-learning-and-meta-learning-i</a:t>
            </a:r>
            <a:r>
              <a:rPr lang="en-US" sz="1400" dirty="0"/>
              <a:t> </a:t>
            </a:r>
            <a:endParaRPr lang="en-IL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373124-506A-4FB0-924A-AF4C3013FBAF}"/>
              </a:ext>
            </a:extLst>
          </p:cNvPr>
          <p:cNvSpPr txBox="1"/>
          <p:nvPr/>
        </p:nvSpPr>
        <p:spPr>
          <a:xfrm>
            <a:off x="899413" y="2512711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47020-85D5-48D4-A030-7051884F02D4}"/>
              </a:ext>
            </a:extLst>
          </p:cNvPr>
          <p:cNvSpPr txBox="1"/>
          <p:nvPr/>
        </p:nvSpPr>
        <p:spPr>
          <a:xfrm>
            <a:off x="4402385" y="2462123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6A47D6-C229-4BB5-B280-4A7E4A3AD55A}"/>
              </a:ext>
            </a:extLst>
          </p:cNvPr>
          <p:cNvSpPr txBox="1"/>
          <p:nvPr/>
        </p:nvSpPr>
        <p:spPr>
          <a:xfrm>
            <a:off x="899413" y="5081801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CDA3A1-E256-45D7-A873-B1BDD9B14EB5}"/>
              </a:ext>
            </a:extLst>
          </p:cNvPr>
          <p:cNvSpPr txBox="1"/>
          <p:nvPr/>
        </p:nvSpPr>
        <p:spPr>
          <a:xfrm>
            <a:off x="4378634" y="5033924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4E5ADF-82C1-474A-A232-E3508B2D1364}"/>
              </a:ext>
            </a:extLst>
          </p:cNvPr>
          <p:cNvSpPr txBox="1"/>
          <p:nvPr/>
        </p:nvSpPr>
        <p:spPr>
          <a:xfrm>
            <a:off x="8321300" y="2462123"/>
            <a:ext cx="1268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Support set</a:t>
            </a:r>
            <a:endParaRPr lang="en-IL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0FF72-C34F-42B5-A222-504BC1D968BC}"/>
              </a:ext>
            </a:extLst>
          </p:cNvPr>
          <p:cNvSpPr txBox="1"/>
          <p:nvPr/>
        </p:nvSpPr>
        <p:spPr>
          <a:xfrm>
            <a:off x="8359545" y="5033924"/>
            <a:ext cx="1096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set</a:t>
            </a:r>
            <a:endParaRPr lang="en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4A393C-871A-4DF6-8FE7-D4B49B5B4AD4}"/>
              </a:ext>
            </a:extLst>
          </p:cNvPr>
          <p:cNvSpPr txBox="1"/>
          <p:nvPr/>
        </p:nvSpPr>
        <p:spPr>
          <a:xfrm>
            <a:off x="865265" y="2056129"/>
            <a:ext cx="162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Train task 1</a:t>
            </a:r>
            <a:endParaRPr lang="en-IL" sz="2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553F1C-CFE5-4BD3-A32A-A991B8715724}"/>
              </a:ext>
            </a:extLst>
          </p:cNvPr>
          <p:cNvSpPr txBox="1"/>
          <p:nvPr/>
        </p:nvSpPr>
        <p:spPr>
          <a:xfrm>
            <a:off x="4373378" y="2050958"/>
            <a:ext cx="1624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Train task 2</a:t>
            </a:r>
            <a:endParaRPr lang="en-IL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BE3FE9-B749-4EC7-ADFD-EDE795D3E9C3}"/>
              </a:ext>
            </a:extLst>
          </p:cNvPr>
          <p:cNvSpPr txBox="1"/>
          <p:nvPr/>
        </p:nvSpPr>
        <p:spPr>
          <a:xfrm>
            <a:off x="8321300" y="2049370"/>
            <a:ext cx="1325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Test task </a:t>
            </a:r>
            <a:endParaRPr lang="en-IL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2BCD5-D747-4D82-90C3-6A7B4EA147CE}"/>
              </a:ext>
            </a:extLst>
          </p:cNvPr>
          <p:cNvSpPr txBox="1"/>
          <p:nvPr/>
        </p:nvSpPr>
        <p:spPr>
          <a:xfrm>
            <a:off x="811484" y="918671"/>
            <a:ext cx="105152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Learn given a set of training tasks, evaluate using a set of test tasks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Use set of classification problems to help </a:t>
            </a:r>
            <a:r>
              <a:rPr lang="en-GB" sz="2800" b="1" dirty="0"/>
              <a:t>solve other unrelated sets</a:t>
            </a:r>
            <a:endParaRPr lang="en-GB" sz="2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B86DC4-77BF-474B-BC7A-DDC7C5B6A60B}"/>
              </a:ext>
            </a:extLst>
          </p:cNvPr>
          <p:cNvSpPr/>
          <p:nvPr/>
        </p:nvSpPr>
        <p:spPr>
          <a:xfrm>
            <a:off x="7881491" y="2056128"/>
            <a:ext cx="113078" cy="46618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448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8343</TotalTime>
  <Words>2251</Words>
  <Application>Microsoft Office PowerPoint</Application>
  <PresentationFormat>Widescreen</PresentationFormat>
  <Paragraphs>536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Wingdings</vt:lpstr>
      <vt:lpstr>Office Theme</vt:lpstr>
      <vt:lpstr>Few-Shot Learning</vt:lpstr>
      <vt:lpstr>Problem Introduction</vt:lpstr>
      <vt:lpstr>Few Shot Learning</vt:lpstr>
      <vt:lpstr>Definitions</vt:lpstr>
      <vt:lpstr>N-way-K-shot classification</vt:lpstr>
      <vt:lpstr>Idea: Meta-Learning Problem</vt:lpstr>
      <vt:lpstr>Idea: Meta-Learning Problem</vt:lpstr>
      <vt:lpstr>Idea: Meta-Learning Problem</vt:lpstr>
      <vt:lpstr>Meta-Learning – Example (3-way-2-shot)</vt:lpstr>
      <vt:lpstr>Meta-Learning – Example (3-way-2-shot)</vt:lpstr>
      <vt:lpstr>Meta-Learning – Example (3-way-2-shot)</vt:lpstr>
      <vt:lpstr>Meta-Learning – Example (3-way-2-shot)</vt:lpstr>
      <vt:lpstr>Important definition - embedding</vt:lpstr>
      <vt:lpstr>Prototypical learning networks</vt:lpstr>
      <vt:lpstr>Prototypical learning networks – General Idea</vt:lpstr>
      <vt:lpstr>Prototypical learning networks – General Idea</vt:lpstr>
      <vt:lpstr>Prototypical learning networks – General Idea</vt:lpstr>
      <vt:lpstr>Prototypical learning networks – General Idea</vt:lpstr>
      <vt:lpstr>Training Algorithm</vt:lpstr>
      <vt:lpstr>Prototypical Networks – Training flow</vt:lpstr>
      <vt:lpstr>Prototypical Networks - Training</vt:lpstr>
      <vt:lpstr>Algorithm for episode build &amp; learning</vt:lpstr>
      <vt:lpstr>Prototypical Networks – Algorithm – 2 parts</vt:lpstr>
      <vt:lpstr>Alg. Explanation, 1st part – 4-way-3-shot</vt:lpstr>
      <vt:lpstr>Alg. Explanation, 1st part – 4-way-3-shot</vt:lpstr>
      <vt:lpstr>Alg. Explanation, 1st part – 4-way-3-shot</vt:lpstr>
      <vt:lpstr>Alg. Explanation, 1st part – 4-way-3-shot</vt:lpstr>
      <vt:lpstr>Alg. Explanation, 1st part – 4-way-3-shot</vt:lpstr>
      <vt:lpstr>Alg. Explanation, 2nd part – Loss &amp; Learn</vt:lpstr>
      <vt:lpstr>Alg. Explanation, 2nd part – Loss &amp; Learn</vt:lpstr>
      <vt:lpstr>Alg. Explanation, 2nd part – Loss &amp; Learn</vt:lpstr>
      <vt:lpstr>Prototypical Networks – Full Algorithm</vt:lpstr>
      <vt:lpstr>Prototypical Networks – Distance metric</vt:lpstr>
      <vt:lpstr>Prototypical Networks – Distance metric</vt:lpstr>
      <vt:lpstr>Prototypical Networks - Classification</vt:lpstr>
      <vt:lpstr>Experiments &amp; Results</vt:lpstr>
      <vt:lpstr>Experiments - FSL</vt:lpstr>
      <vt:lpstr>Experiments – FSL Omniglot – CNN Arch.</vt:lpstr>
      <vt:lpstr>Experiments – FSL Omniglot - Results</vt:lpstr>
      <vt:lpstr>Experiments – FSL Mini-Image Net</vt:lpstr>
      <vt:lpstr>Experiments – FSL Mini-Image Net</vt:lpstr>
      <vt:lpstr>Experiments – FSL Mini-Image Net</vt:lpstr>
      <vt:lpstr>Conclusion</vt:lpstr>
      <vt:lpstr>Conclusion</vt:lpstr>
      <vt:lpstr>Future Work</vt:lpstr>
      <vt:lpstr>Future Work</vt:lpstr>
      <vt:lpstr>Links &amp;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Few-Shot Learning</dc:title>
  <dc:creator>Bikman_Laptop</dc:creator>
  <cp:lastModifiedBy>Bikman_Laptop</cp:lastModifiedBy>
  <cp:revision>309</cp:revision>
  <dcterms:created xsi:type="dcterms:W3CDTF">2021-03-14T22:07:37Z</dcterms:created>
  <dcterms:modified xsi:type="dcterms:W3CDTF">2021-07-31T21:52:25Z</dcterms:modified>
</cp:coreProperties>
</file>